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embeddings/Microsoft_Equation1.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Microsoft_Equation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1"/>
  </p:notesMasterIdLst>
  <p:sldIdLst>
    <p:sldId id="256" r:id="rId2"/>
    <p:sldId id="257" r:id="rId3"/>
    <p:sldId id="258" r:id="rId4"/>
    <p:sldId id="259" r:id="rId5"/>
    <p:sldId id="260" r:id="rId6"/>
    <p:sldId id="267" r:id="rId7"/>
    <p:sldId id="269" r:id="rId8"/>
    <p:sldId id="280" r:id="rId9"/>
    <p:sldId id="282" r:id="rId10"/>
    <p:sldId id="283" r:id="rId11"/>
    <p:sldId id="284" r:id="rId12"/>
    <p:sldId id="285" r:id="rId13"/>
    <p:sldId id="291" r:id="rId14"/>
    <p:sldId id="292" r:id="rId15"/>
    <p:sldId id="293" r:id="rId16"/>
    <p:sldId id="294" r:id="rId17"/>
    <p:sldId id="295" r:id="rId18"/>
    <p:sldId id="298" r:id="rId19"/>
    <p:sldId id="300" r:id="rId20"/>
    <p:sldId id="304"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5" r:id="rId37"/>
    <p:sldId id="327" r:id="rId38"/>
    <p:sldId id="328" r:id="rId39"/>
    <p:sldId id="329" r:id="rId40"/>
    <p:sldId id="331" r:id="rId41"/>
    <p:sldId id="332" r:id="rId42"/>
    <p:sldId id="333" r:id="rId43"/>
    <p:sldId id="334" r:id="rId44"/>
    <p:sldId id="335" r:id="rId45"/>
    <p:sldId id="336" r:id="rId46"/>
    <p:sldId id="353" r:id="rId47"/>
    <p:sldId id="354" r:id="rId48"/>
    <p:sldId id="357" r:id="rId49"/>
    <p:sldId id="359" r:id="rId50"/>
    <p:sldId id="360" r:id="rId51"/>
    <p:sldId id="361" r:id="rId52"/>
    <p:sldId id="373" r:id="rId53"/>
    <p:sldId id="377" r:id="rId54"/>
    <p:sldId id="378" r:id="rId55"/>
    <p:sldId id="379" r:id="rId56"/>
    <p:sldId id="380" r:id="rId57"/>
    <p:sldId id="431" r:id="rId58"/>
    <p:sldId id="428" r:id="rId59"/>
    <p:sldId id="429" r:id="rId60"/>
    <p:sldId id="430" r:id="rId61"/>
    <p:sldId id="382" r:id="rId62"/>
    <p:sldId id="434" r:id="rId63"/>
    <p:sldId id="435" r:id="rId64"/>
    <p:sldId id="436" r:id="rId65"/>
    <p:sldId id="397" r:id="rId66"/>
    <p:sldId id="408" r:id="rId67"/>
    <p:sldId id="409" r:id="rId68"/>
    <p:sldId id="432" r:id="rId69"/>
    <p:sldId id="433" r:id="rId70"/>
    <p:sldId id="418" r:id="rId71"/>
    <p:sldId id="419" r:id="rId72"/>
    <p:sldId id="420" r:id="rId73"/>
    <p:sldId id="421" r:id="rId74"/>
    <p:sldId id="422" r:id="rId75"/>
    <p:sldId id="423" r:id="rId76"/>
    <p:sldId id="424" r:id="rId77"/>
    <p:sldId id="425" r:id="rId78"/>
    <p:sldId id="426" r:id="rId79"/>
    <p:sldId id="427" r:id="rId80"/>
  </p:sldIdLst>
  <p:sldSz cx="9144000" cy="6858000" type="screen4x3"/>
  <p:notesSz cx="6858000" cy="9144000"/>
  <p:defaultTextStyle>
    <a:lvl1pPr>
      <a:defRPr sz="2400">
        <a:latin typeface="Arial"/>
        <a:ea typeface="Arial"/>
        <a:cs typeface="Arial"/>
        <a:sym typeface="Arial"/>
      </a:defRPr>
    </a:lvl1pPr>
    <a:lvl2pPr indent="457200">
      <a:defRPr sz="2400">
        <a:latin typeface="Arial"/>
        <a:ea typeface="Arial"/>
        <a:cs typeface="Arial"/>
        <a:sym typeface="Arial"/>
      </a:defRPr>
    </a:lvl2pPr>
    <a:lvl3pPr indent="914400">
      <a:defRPr sz="2400">
        <a:latin typeface="Arial"/>
        <a:ea typeface="Arial"/>
        <a:cs typeface="Arial"/>
        <a:sym typeface="Arial"/>
      </a:defRPr>
    </a:lvl3pPr>
    <a:lvl4pPr indent="1371600">
      <a:defRPr sz="2400">
        <a:latin typeface="Arial"/>
        <a:ea typeface="Arial"/>
        <a:cs typeface="Arial"/>
        <a:sym typeface="Arial"/>
      </a:defRPr>
    </a:lvl4pPr>
    <a:lvl5pPr indent="1828800">
      <a:defRPr sz="2400">
        <a:latin typeface="Arial"/>
        <a:ea typeface="Arial"/>
        <a:cs typeface="Arial"/>
        <a:sym typeface="Arial"/>
      </a:defRPr>
    </a:lvl5pPr>
    <a:lvl6pPr indent="2286000">
      <a:defRPr sz="2400">
        <a:latin typeface="Arial"/>
        <a:ea typeface="Arial"/>
        <a:cs typeface="Arial"/>
        <a:sym typeface="Arial"/>
      </a:defRPr>
    </a:lvl6pPr>
    <a:lvl7pPr indent="2743200">
      <a:defRPr sz="2400">
        <a:latin typeface="Arial"/>
        <a:ea typeface="Arial"/>
        <a:cs typeface="Arial"/>
        <a:sym typeface="Arial"/>
      </a:defRPr>
    </a:lvl7pPr>
    <a:lvl8pPr indent="3200400">
      <a:defRPr sz="2400">
        <a:latin typeface="Arial"/>
        <a:ea typeface="Arial"/>
        <a:cs typeface="Arial"/>
        <a:sym typeface="Arial"/>
      </a:defRPr>
    </a:lvl8pPr>
    <a:lvl9pPr indent="3657600">
      <a:defRPr sz="2400">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9"/>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68" d="100"/>
          <a:sy n="68" d="100"/>
        </p:scale>
        <p:origin x="-2648" y="-2256"/>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1266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1" Type="http://schemas.openxmlformats.org/officeDocument/2006/relationships/image" Target="../media/image47.emf"/><Relationship Id="rId2"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090504802"/>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7" name="Shape 7"/>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pic>
        <p:nvPicPr>
          <p:cNvPr id="8" name="image1.jpeg" descr="MAZU9202_01.jpg"/>
          <p:cNvPicPr/>
          <p:nvPr/>
        </p:nvPicPr>
        <p:blipFill>
          <a:blip r:embed="rId2">
            <a:extLst/>
          </a:blip>
          <a:stretch>
            <a:fillRect/>
          </a:stretch>
        </p:blipFill>
        <p:spPr>
          <a:xfrm>
            <a:off x="3803467" y="0"/>
            <a:ext cx="5357813" cy="6858000"/>
          </a:xfrm>
          <a:prstGeom prst="rect">
            <a:avLst/>
          </a:prstGeom>
          <a:ln w="12700">
            <a:miter lim="400000"/>
          </a:ln>
        </p:spPr>
      </p:pic>
      <p:sp>
        <p:nvSpPr>
          <p:cNvPr id="9" name="Shape 9"/>
          <p:cNvSpPr>
            <a:spLocks noGrp="1"/>
          </p:cNvSpPr>
          <p:nvPr>
            <p:ph type="title"/>
          </p:nvPr>
        </p:nvSpPr>
        <p:spPr>
          <a:xfrm>
            <a:off x="365125" y="3124200"/>
            <a:ext cx="3392504" cy="1077218"/>
          </a:xfrm>
          <a:prstGeom prst="rect">
            <a:avLst/>
          </a:prstGeom>
        </p:spPr>
        <p:txBody>
          <a:bodyPr/>
          <a:lstStyle>
            <a:lvl1pPr>
              <a:spcBef>
                <a:spcPts val="1900"/>
              </a:spcBef>
              <a:defRPr sz="3200"/>
            </a:lvl1pPr>
          </a:lstStyle>
          <a:p>
            <a:pPr lvl="0">
              <a:defRPr sz="1800" b="0">
                <a:solidFill>
                  <a:srgbClr val="000000"/>
                </a:solidFill>
              </a:defRPr>
            </a:pPr>
            <a:r>
              <a:rPr sz="3200" b="1">
                <a:solidFill>
                  <a:srgbClr val="EF3F4A"/>
                </a:solidFill>
              </a:rPr>
              <a:t>Title Text</a:t>
            </a:r>
          </a:p>
        </p:txBody>
      </p:sp>
      <p:sp>
        <p:nvSpPr>
          <p:cNvPr id="10" name="Shape 10"/>
          <p:cNvSpPr/>
          <p:nvPr/>
        </p:nvSpPr>
        <p:spPr>
          <a:xfrm>
            <a:off x="-6351" y="0"/>
            <a:ext cx="9162290" cy="609600"/>
          </a:xfrm>
          <a:prstGeom prst="rect">
            <a:avLst/>
          </a:prstGeom>
          <a:solidFill>
            <a:srgbClr val="87888C"/>
          </a:solidFill>
          <a:ln w="12700">
            <a:miter lim="400000"/>
          </a:ln>
        </p:spPr>
        <p:txBody>
          <a:bodyPr lIns="0" tIns="0" rIns="0" bIns="0" anchor="ctr"/>
          <a:lstStyle/>
          <a:p>
            <a:pPr lvl="0" algn="ctr">
              <a:defRPr>
                <a:solidFill>
                  <a:srgbClr val="BBE0E3"/>
                </a:solidFill>
              </a:defRPr>
            </a:pPr>
            <a:endParaRPr/>
          </a:p>
        </p:txBody>
      </p:sp>
      <p:sp>
        <p:nvSpPr>
          <p:cNvPr id="11" name="Shape 11"/>
          <p:cNvSpPr/>
          <p:nvPr/>
        </p:nvSpPr>
        <p:spPr>
          <a:xfrm>
            <a:off x="365125" y="44450"/>
            <a:ext cx="80010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Lecture Outline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cepts-Blue Content">
    <p:spTree>
      <p:nvGrpSpPr>
        <p:cNvPr id="1" name=""/>
        <p:cNvGrpSpPr/>
        <p:nvPr/>
      </p:nvGrpSpPr>
      <p:grpSpPr>
        <a:xfrm>
          <a:off x="0" y="0"/>
          <a:ext cx="0" cy="0"/>
          <a:chOff x="0" y="0"/>
          <a:chExt cx="0" cy="0"/>
        </a:xfrm>
      </p:grpSpPr>
      <p:sp>
        <p:nvSpPr>
          <p:cNvPr id="43" name="Shape 43"/>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44" name="Shape 44"/>
          <p:cNvSpPr>
            <a:spLocks noGrp="1"/>
          </p:cNvSpPr>
          <p:nvPr>
            <p:ph type="body" idx="1"/>
          </p:nvPr>
        </p:nvSpPr>
        <p:spPr>
          <a:xfrm>
            <a:off x="365125" y="1170432"/>
            <a:ext cx="8229600" cy="5422392"/>
          </a:xfrm>
          <a:prstGeom prst="rect">
            <a:avLst/>
          </a:prstGeom>
        </p:spPr>
        <p:txBody>
          <a:bodyPr/>
          <a:lstStyle>
            <a:lvl1pPr>
              <a:buClr>
                <a:srgbClr val="004A8F"/>
              </a:buClr>
              <a:buFont typeface="Arial"/>
            </a:lvl1pPr>
            <a:lvl2pPr>
              <a:buClr>
                <a:srgbClr val="004A8F"/>
              </a:buClr>
              <a:buFont typeface="Arial"/>
            </a:lvl2pPr>
            <a:lvl3pPr>
              <a:buClr>
                <a:srgbClr val="004A8F"/>
              </a:buClr>
              <a:buFont typeface="Arial"/>
            </a:lvl3pPr>
            <a:lvl4pPr>
              <a:buClr>
                <a:srgbClr val="004A8F"/>
              </a:buClr>
              <a:buFont typeface="Arial"/>
            </a:lvl4pPr>
            <a:lvl5pPr>
              <a:buClr>
                <a:srgbClr val="004A8F"/>
              </a:buClr>
              <a:buFont typeface="Arial"/>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p:nvPr/>
        </p:nvSpPr>
        <p:spPr>
          <a:xfrm>
            <a:off x="-6351" y="-1"/>
            <a:ext cx="9162290" cy="1166402"/>
          </a:xfrm>
          <a:prstGeom prst="rect">
            <a:avLst/>
          </a:prstGeom>
          <a:solidFill>
            <a:srgbClr val="004A8F"/>
          </a:solidFill>
          <a:ln w="12700">
            <a:miter lim="400000"/>
          </a:ln>
        </p:spPr>
        <p:txBody>
          <a:bodyPr lIns="0" tIns="0" rIns="0" bIns="0" anchor="ctr"/>
          <a:lstStyle/>
          <a:p>
            <a:pPr lvl="0" algn="ctr">
              <a:defRPr>
                <a:solidFill>
                  <a:srgbClr val="BBE0E3"/>
                </a:solidFill>
              </a:defRPr>
            </a:pPr>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Concepts-Blue1_Two Content">
    <p:spTree>
      <p:nvGrpSpPr>
        <p:cNvPr id="1" name=""/>
        <p:cNvGrpSpPr/>
        <p:nvPr/>
      </p:nvGrpSpPr>
      <p:grpSpPr>
        <a:xfrm>
          <a:off x="0" y="0"/>
          <a:ext cx="0" cy="0"/>
          <a:chOff x="0" y="0"/>
          <a:chExt cx="0" cy="0"/>
        </a:xfrm>
      </p:grpSpPr>
      <p:sp>
        <p:nvSpPr>
          <p:cNvPr id="51" name="Shape 51"/>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52" name="Shape 52"/>
          <p:cNvSpPr/>
          <p:nvPr/>
        </p:nvSpPr>
        <p:spPr>
          <a:xfrm>
            <a:off x="-6351" y="-1"/>
            <a:ext cx="9162290" cy="1166402"/>
          </a:xfrm>
          <a:prstGeom prst="rect">
            <a:avLst/>
          </a:prstGeom>
          <a:solidFill>
            <a:srgbClr val="004A8F"/>
          </a:solidFill>
          <a:ln w="12700">
            <a:miter lim="400000"/>
          </a:ln>
        </p:spPr>
        <p:txBody>
          <a:bodyPr lIns="0" tIns="0" rIns="0" bIns="0" anchor="ctr"/>
          <a:lstStyle/>
          <a:p>
            <a:pPr lvl="0" algn="ctr">
              <a:defRPr>
                <a:solidFill>
                  <a:srgbClr val="BBE0E3"/>
                </a:solidFill>
              </a:defRPr>
            </a:pPr>
            <a:endParaRPr/>
          </a:p>
        </p:txBody>
      </p:sp>
      <p:sp>
        <p:nvSpPr>
          <p:cNvPr id="53" name="Shape 53"/>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solidFill>
                  <a:srgbClr val="FFFFFF"/>
                </a:solidFill>
                <a:latin typeface="Arial"/>
                <a:ea typeface="Arial"/>
                <a:cs typeface="Arial"/>
                <a:sym typeface="Arial"/>
              </a:defRPr>
            </a:lvl1pPr>
            <a:lvl2pPr marL="824592" indent="-367392">
              <a:spcBef>
                <a:spcPts val="700"/>
              </a:spcBef>
              <a:buClrTx/>
              <a:buChar char="–"/>
              <a:defRPr sz="3000" b="1">
                <a:solidFill>
                  <a:srgbClr val="FFFFFF"/>
                </a:solidFill>
                <a:latin typeface="Arial"/>
                <a:ea typeface="Arial"/>
                <a:cs typeface="Arial"/>
                <a:sym typeface="Arial"/>
              </a:defRPr>
            </a:lvl2pPr>
            <a:lvl3pPr marL="1200150" indent="-285750">
              <a:spcBef>
                <a:spcPts val="700"/>
              </a:spcBef>
              <a:buClrTx/>
              <a:defRPr sz="3000" b="1">
                <a:solidFill>
                  <a:srgbClr val="FFFFFF"/>
                </a:solidFill>
                <a:latin typeface="Arial"/>
                <a:ea typeface="Arial"/>
                <a:cs typeface="Arial"/>
                <a:sym typeface="Arial"/>
              </a:defRPr>
            </a:lvl3pPr>
            <a:lvl4pPr marL="1714500" indent="-342900">
              <a:spcBef>
                <a:spcPts val="700"/>
              </a:spcBef>
              <a:buClrTx/>
              <a:buChar char="–"/>
              <a:defRPr sz="3000" b="1">
                <a:solidFill>
                  <a:srgbClr val="FFFFFF"/>
                </a:solidFill>
                <a:latin typeface="Arial"/>
                <a:ea typeface="Arial"/>
                <a:cs typeface="Arial"/>
                <a:sym typeface="Arial"/>
              </a:defRPr>
            </a:lvl4pPr>
            <a:lvl5pPr marL="2171700" indent="-342900">
              <a:spcBef>
                <a:spcPts val="700"/>
              </a:spcBef>
              <a:buClrTx/>
              <a:buChar char="»"/>
              <a:defRPr sz="3000" b="1">
                <a:solidFill>
                  <a:srgbClr val="FFFFFF"/>
                </a:solidFill>
                <a:latin typeface="Arial"/>
                <a:ea typeface="Arial"/>
                <a:cs typeface="Arial"/>
                <a:sym typeface="Arial"/>
              </a:defRPr>
            </a:lvl5pPr>
          </a:lstStyle>
          <a:p>
            <a:pPr lvl="0">
              <a:defRPr sz="1800" b="0">
                <a:solidFill>
                  <a:srgbClr val="000000"/>
                </a:solidFill>
              </a:defRPr>
            </a:pPr>
            <a:r>
              <a:rPr sz="3000" b="1">
                <a:solidFill>
                  <a:srgbClr val="FFFFFF"/>
                </a:solidFill>
              </a:rPr>
              <a:t>Body Level One</a:t>
            </a:r>
          </a:p>
          <a:p>
            <a:pPr lvl="1">
              <a:defRPr sz="1800" b="0">
                <a:solidFill>
                  <a:srgbClr val="000000"/>
                </a:solidFill>
              </a:defRPr>
            </a:pPr>
            <a:r>
              <a:rPr sz="3000" b="1">
                <a:solidFill>
                  <a:srgbClr val="FFFFFF"/>
                </a:solidFill>
              </a:rPr>
              <a:t>Body Level Two</a:t>
            </a:r>
          </a:p>
          <a:p>
            <a:pPr lvl="2">
              <a:defRPr sz="1800" b="0">
                <a:solidFill>
                  <a:srgbClr val="000000"/>
                </a:solidFill>
              </a:defRPr>
            </a:pPr>
            <a:r>
              <a:rPr sz="3000" b="1">
                <a:solidFill>
                  <a:srgbClr val="FFFFFF"/>
                </a:solidFill>
              </a:rPr>
              <a:t>Body Level Three</a:t>
            </a:r>
          </a:p>
          <a:p>
            <a:pPr lvl="3">
              <a:defRPr sz="1800" b="0">
                <a:solidFill>
                  <a:srgbClr val="000000"/>
                </a:solidFill>
              </a:defRPr>
            </a:pPr>
            <a:r>
              <a:rPr sz="3000" b="1">
                <a:solidFill>
                  <a:srgbClr val="FFFFFF"/>
                </a:solidFill>
              </a:rPr>
              <a:t>Body Level Four</a:t>
            </a:r>
          </a:p>
          <a:p>
            <a:pPr lvl="4">
              <a:defRPr sz="1800" b="0">
                <a:solidFill>
                  <a:srgbClr val="000000"/>
                </a:solidFill>
              </a:defRPr>
            </a:pPr>
            <a:r>
              <a:rPr sz="3000" b="1">
                <a:solidFill>
                  <a:srgbClr val="FFFFFF"/>
                </a:solidFill>
              </a:rPr>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2_Concepts-Green1_Two Content">
    <p:spTree>
      <p:nvGrpSpPr>
        <p:cNvPr id="1" name=""/>
        <p:cNvGrpSpPr/>
        <p:nvPr/>
      </p:nvGrpSpPr>
      <p:grpSpPr>
        <a:xfrm>
          <a:off x="0" y="0"/>
          <a:ext cx="0" cy="0"/>
          <a:chOff x="0" y="0"/>
          <a:chExt cx="0" cy="0"/>
        </a:xfrm>
      </p:grpSpPr>
      <p:sp>
        <p:nvSpPr>
          <p:cNvPr id="60" name="Shape 60"/>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61" name="Shape 61"/>
          <p:cNvSpPr/>
          <p:nvPr/>
        </p:nvSpPr>
        <p:spPr>
          <a:xfrm>
            <a:off x="-6351" y="-1"/>
            <a:ext cx="9162290" cy="1166402"/>
          </a:xfrm>
          <a:prstGeom prst="rect">
            <a:avLst/>
          </a:prstGeom>
          <a:solidFill>
            <a:srgbClr val="009247"/>
          </a:solidFill>
          <a:ln w="12700">
            <a:miter lim="400000"/>
          </a:ln>
        </p:spPr>
        <p:txBody>
          <a:bodyPr lIns="0" tIns="0" rIns="0" bIns="0" anchor="ctr"/>
          <a:lstStyle/>
          <a:p>
            <a:pPr lvl="0" algn="ctr">
              <a:defRPr>
                <a:solidFill>
                  <a:srgbClr val="BBE0E3"/>
                </a:solidFill>
              </a:defRPr>
            </a:pPr>
            <a:endParaRPr/>
          </a:p>
        </p:txBody>
      </p:sp>
      <p:sp>
        <p:nvSpPr>
          <p:cNvPr id="62" name="Shape 62"/>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solidFill>
                  <a:srgbClr val="FFFFFF"/>
                </a:solidFill>
                <a:latin typeface="Arial"/>
                <a:ea typeface="Arial"/>
                <a:cs typeface="Arial"/>
                <a:sym typeface="Arial"/>
              </a:defRPr>
            </a:lvl1pPr>
            <a:lvl2pPr marL="824592" indent="-367392">
              <a:spcBef>
                <a:spcPts val="700"/>
              </a:spcBef>
              <a:buClrTx/>
              <a:buChar char="–"/>
              <a:defRPr sz="3000" b="1">
                <a:solidFill>
                  <a:srgbClr val="FFFFFF"/>
                </a:solidFill>
                <a:latin typeface="Arial"/>
                <a:ea typeface="Arial"/>
                <a:cs typeface="Arial"/>
                <a:sym typeface="Arial"/>
              </a:defRPr>
            </a:lvl2pPr>
            <a:lvl3pPr marL="1200150" indent="-285750">
              <a:spcBef>
                <a:spcPts val="700"/>
              </a:spcBef>
              <a:buClrTx/>
              <a:defRPr sz="3000" b="1">
                <a:solidFill>
                  <a:srgbClr val="FFFFFF"/>
                </a:solidFill>
                <a:latin typeface="Arial"/>
                <a:ea typeface="Arial"/>
                <a:cs typeface="Arial"/>
                <a:sym typeface="Arial"/>
              </a:defRPr>
            </a:lvl3pPr>
            <a:lvl4pPr marL="1714500" indent="-342900">
              <a:spcBef>
                <a:spcPts val="700"/>
              </a:spcBef>
              <a:buClrTx/>
              <a:buChar char="–"/>
              <a:defRPr sz="3000" b="1">
                <a:solidFill>
                  <a:srgbClr val="FFFFFF"/>
                </a:solidFill>
                <a:latin typeface="Arial"/>
                <a:ea typeface="Arial"/>
                <a:cs typeface="Arial"/>
                <a:sym typeface="Arial"/>
              </a:defRPr>
            </a:lvl4pPr>
            <a:lvl5pPr marL="2171700" indent="-342900">
              <a:spcBef>
                <a:spcPts val="700"/>
              </a:spcBef>
              <a:buClrTx/>
              <a:buChar char="»"/>
              <a:defRPr sz="3000" b="1">
                <a:solidFill>
                  <a:srgbClr val="FFFFFF"/>
                </a:solidFill>
                <a:latin typeface="Arial"/>
                <a:ea typeface="Arial"/>
                <a:cs typeface="Arial"/>
                <a:sym typeface="Arial"/>
              </a:defRPr>
            </a:lvl5pPr>
          </a:lstStyle>
          <a:p>
            <a:pPr lvl="0">
              <a:defRPr sz="1800" b="0">
                <a:solidFill>
                  <a:srgbClr val="000000"/>
                </a:solidFill>
              </a:defRPr>
            </a:pPr>
            <a:r>
              <a:rPr sz="3000" b="1">
                <a:solidFill>
                  <a:srgbClr val="FFFFFF"/>
                </a:solidFill>
              </a:rPr>
              <a:t>Body Level One</a:t>
            </a:r>
          </a:p>
          <a:p>
            <a:pPr lvl="1">
              <a:defRPr sz="1800" b="0">
                <a:solidFill>
                  <a:srgbClr val="000000"/>
                </a:solidFill>
              </a:defRPr>
            </a:pPr>
            <a:r>
              <a:rPr sz="3000" b="1">
                <a:solidFill>
                  <a:srgbClr val="FFFFFF"/>
                </a:solidFill>
              </a:rPr>
              <a:t>Body Level Two</a:t>
            </a:r>
          </a:p>
          <a:p>
            <a:pPr lvl="2">
              <a:defRPr sz="1800" b="0">
                <a:solidFill>
                  <a:srgbClr val="000000"/>
                </a:solidFill>
              </a:defRPr>
            </a:pPr>
            <a:r>
              <a:rPr sz="3000" b="1">
                <a:solidFill>
                  <a:srgbClr val="FFFFFF"/>
                </a:solidFill>
              </a:rPr>
              <a:t>Body Level Three</a:t>
            </a:r>
          </a:p>
          <a:p>
            <a:pPr lvl="3">
              <a:defRPr sz="1800" b="0">
                <a:solidFill>
                  <a:srgbClr val="000000"/>
                </a:solidFill>
              </a:defRPr>
            </a:pPr>
            <a:r>
              <a:rPr sz="3000" b="1">
                <a:solidFill>
                  <a:srgbClr val="FFFFFF"/>
                </a:solidFill>
              </a:rPr>
              <a:t>Body Level Four</a:t>
            </a:r>
          </a:p>
          <a:p>
            <a:pPr lvl="4">
              <a:defRPr sz="1800" b="0">
                <a:solidFill>
                  <a:srgbClr val="000000"/>
                </a:solidFill>
              </a:defRPr>
            </a:pPr>
            <a:r>
              <a:rPr sz="3000" b="1">
                <a:solidFill>
                  <a:srgbClr val="FFFFFF"/>
                </a:solidFill>
              </a:rPr>
              <a:t>Body Level Five</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3_Concepts-Green2_Title and Content">
    <p:spTree>
      <p:nvGrpSpPr>
        <p:cNvPr id="1" name=""/>
        <p:cNvGrpSpPr/>
        <p:nvPr/>
      </p:nvGrpSpPr>
      <p:grpSpPr>
        <a:xfrm>
          <a:off x="0" y="0"/>
          <a:ext cx="0" cy="0"/>
          <a:chOff x="0" y="0"/>
          <a:chExt cx="0" cy="0"/>
        </a:xfrm>
      </p:grpSpPr>
      <p:sp>
        <p:nvSpPr>
          <p:cNvPr id="64" name="Shape 64"/>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65" name="Shape 65"/>
          <p:cNvSpPr>
            <a:spLocks noGrp="1"/>
          </p:cNvSpPr>
          <p:nvPr>
            <p:ph type="title"/>
          </p:nvPr>
        </p:nvSpPr>
        <p:spPr>
          <a:xfrm>
            <a:off x="0" y="1170432"/>
            <a:ext cx="9144000" cy="1197864"/>
          </a:xfrm>
          <a:prstGeom prst="rect">
            <a:avLst/>
          </a:prstGeom>
        </p:spPr>
        <p:txBody>
          <a:bodyPr/>
          <a:lstStyle>
            <a:lvl1pPr>
              <a:defRPr>
                <a:solidFill>
                  <a:srgbClr val="009247"/>
                </a:solidFill>
              </a:defRPr>
            </a:lvl1pPr>
          </a:lstStyle>
          <a:p>
            <a:pPr lvl="0">
              <a:defRPr sz="1800" b="0">
                <a:solidFill>
                  <a:srgbClr val="000000"/>
                </a:solidFill>
              </a:defRPr>
            </a:pPr>
            <a:r>
              <a:rPr sz="3000" b="1">
                <a:solidFill>
                  <a:srgbClr val="009247"/>
                </a:solidFill>
              </a:rPr>
              <a:t>Title Text</a:t>
            </a:r>
          </a:p>
        </p:txBody>
      </p:sp>
      <p:sp>
        <p:nvSpPr>
          <p:cNvPr id="66" name="Shape 66"/>
          <p:cNvSpPr>
            <a:spLocks noGrp="1"/>
          </p:cNvSpPr>
          <p:nvPr>
            <p:ph type="body" idx="1"/>
          </p:nvPr>
        </p:nvSpPr>
        <p:spPr>
          <a:xfrm>
            <a:off x="365125" y="2368295"/>
            <a:ext cx="8229600" cy="4489706"/>
          </a:xfrm>
          <a:prstGeom prst="rect">
            <a:avLst/>
          </a:prstGeom>
        </p:spPr>
        <p:txBody>
          <a:bodyPr/>
          <a:lstStyle>
            <a:lvl1pPr>
              <a:buClr>
                <a:srgbClr val="009247"/>
              </a:buClr>
              <a:buFont typeface="Arial"/>
            </a:lvl1pPr>
            <a:lvl2pPr>
              <a:buClr>
                <a:srgbClr val="009247"/>
              </a:buClr>
              <a:buFont typeface="Arial"/>
            </a:lvl2pPr>
            <a:lvl3pPr>
              <a:buClr>
                <a:srgbClr val="009247"/>
              </a:buClr>
              <a:buFont typeface="Arial"/>
            </a:lvl3pPr>
            <a:lvl4pPr>
              <a:buClr>
                <a:srgbClr val="009247"/>
              </a:buClr>
              <a:buFont typeface="Arial"/>
            </a:lvl4pPr>
            <a:lvl5pPr>
              <a:buClr>
                <a:srgbClr val="009247"/>
              </a:buClr>
              <a:buFont typeface="Arial"/>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67" name="Shape 67"/>
          <p:cNvSpPr/>
          <p:nvPr/>
        </p:nvSpPr>
        <p:spPr>
          <a:xfrm>
            <a:off x="-6351" y="-1"/>
            <a:ext cx="9162290" cy="1166402"/>
          </a:xfrm>
          <a:prstGeom prst="rect">
            <a:avLst/>
          </a:prstGeom>
          <a:solidFill>
            <a:srgbClr val="009247"/>
          </a:solidFill>
          <a:ln w="12700">
            <a:miter lim="400000"/>
          </a:ln>
        </p:spPr>
        <p:txBody>
          <a:bodyPr lIns="0" tIns="0" rIns="0" bIns="0" anchor="ctr"/>
          <a:lstStyle/>
          <a:p>
            <a:pPr lvl="0" algn="ctr">
              <a:defRPr>
                <a:solidFill>
                  <a:srgbClr val="BBE0E3"/>
                </a:solidFill>
              </a:defRPr>
            </a:pPr>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3_Concepts-Green2_Two Content">
    <p:spTree>
      <p:nvGrpSpPr>
        <p:cNvPr id="1" name=""/>
        <p:cNvGrpSpPr/>
        <p:nvPr/>
      </p:nvGrpSpPr>
      <p:grpSpPr>
        <a:xfrm>
          <a:off x="0" y="0"/>
          <a:ext cx="0" cy="0"/>
          <a:chOff x="0" y="0"/>
          <a:chExt cx="0" cy="0"/>
        </a:xfrm>
      </p:grpSpPr>
      <p:sp>
        <p:nvSpPr>
          <p:cNvPr id="69" name="Shape 69"/>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70" name="Shape 70"/>
          <p:cNvSpPr/>
          <p:nvPr/>
        </p:nvSpPr>
        <p:spPr>
          <a:xfrm>
            <a:off x="-6351" y="-1"/>
            <a:ext cx="9162290" cy="1166402"/>
          </a:xfrm>
          <a:prstGeom prst="rect">
            <a:avLst/>
          </a:prstGeom>
          <a:solidFill>
            <a:srgbClr val="009247"/>
          </a:solidFill>
          <a:ln w="12700">
            <a:miter lim="400000"/>
          </a:ln>
        </p:spPr>
        <p:txBody>
          <a:bodyPr lIns="0" tIns="0" rIns="0" bIns="0" anchor="ctr"/>
          <a:lstStyle/>
          <a:p>
            <a:pPr lvl="0" algn="ctr">
              <a:defRPr>
                <a:solidFill>
                  <a:srgbClr val="BBE0E3"/>
                </a:solidFill>
              </a:defRPr>
            </a:pPr>
            <a:endParaRPr/>
          </a:p>
        </p:txBody>
      </p:sp>
      <p:sp>
        <p:nvSpPr>
          <p:cNvPr id="71" name="Shape 71"/>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solidFill>
                  <a:srgbClr val="FFFFFF"/>
                </a:solidFill>
                <a:latin typeface="Arial"/>
                <a:ea typeface="Arial"/>
                <a:cs typeface="Arial"/>
                <a:sym typeface="Arial"/>
              </a:defRPr>
            </a:lvl1pPr>
            <a:lvl2pPr marL="824592" indent="-367392">
              <a:spcBef>
                <a:spcPts val="700"/>
              </a:spcBef>
              <a:buClrTx/>
              <a:buChar char="–"/>
              <a:defRPr sz="3000" b="1">
                <a:solidFill>
                  <a:srgbClr val="FFFFFF"/>
                </a:solidFill>
                <a:latin typeface="Arial"/>
                <a:ea typeface="Arial"/>
                <a:cs typeface="Arial"/>
                <a:sym typeface="Arial"/>
              </a:defRPr>
            </a:lvl2pPr>
            <a:lvl3pPr marL="1200150" indent="-285750">
              <a:spcBef>
                <a:spcPts val="700"/>
              </a:spcBef>
              <a:buClrTx/>
              <a:defRPr sz="3000" b="1">
                <a:solidFill>
                  <a:srgbClr val="FFFFFF"/>
                </a:solidFill>
                <a:latin typeface="Arial"/>
                <a:ea typeface="Arial"/>
                <a:cs typeface="Arial"/>
                <a:sym typeface="Arial"/>
              </a:defRPr>
            </a:lvl3pPr>
            <a:lvl4pPr marL="1714500" indent="-342900">
              <a:spcBef>
                <a:spcPts val="700"/>
              </a:spcBef>
              <a:buClrTx/>
              <a:buChar char="–"/>
              <a:defRPr sz="3000" b="1">
                <a:solidFill>
                  <a:srgbClr val="FFFFFF"/>
                </a:solidFill>
                <a:latin typeface="Arial"/>
                <a:ea typeface="Arial"/>
                <a:cs typeface="Arial"/>
                <a:sym typeface="Arial"/>
              </a:defRPr>
            </a:lvl4pPr>
            <a:lvl5pPr marL="2171700" indent="-342900">
              <a:spcBef>
                <a:spcPts val="700"/>
              </a:spcBef>
              <a:buClrTx/>
              <a:buChar char="»"/>
              <a:defRPr sz="3000" b="1">
                <a:solidFill>
                  <a:srgbClr val="FFFFFF"/>
                </a:solidFill>
                <a:latin typeface="Arial"/>
                <a:ea typeface="Arial"/>
                <a:cs typeface="Arial"/>
                <a:sym typeface="Arial"/>
              </a:defRPr>
            </a:lvl5pPr>
          </a:lstStyle>
          <a:p>
            <a:pPr lvl="0">
              <a:defRPr sz="1800" b="0">
                <a:solidFill>
                  <a:srgbClr val="000000"/>
                </a:solidFill>
              </a:defRPr>
            </a:pPr>
            <a:r>
              <a:rPr sz="3000" b="1">
                <a:solidFill>
                  <a:srgbClr val="FFFFFF"/>
                </a:solidFill>
              </a:rPr>
              <a:t>Body Level One</a:t>
            </a:r>
          </a:p>
          <a:p>
            <a:pPr lvl="1">
              <a:defRPr sz="1800" b="0">
                <a:solidFill>
                  <a:srgbClr val="000000"/>
                </a:solidFill>
              </a:defRPr>
            </a:pPr>
            <a:r>
              <a:rPr sz="3000" b="1">
                <a:solidFill>
                  <a:srgbClr val="FFFFFF"/>
                </a:solidFill>
              </a:rPr>
              <a:t>Body Level Two</a:t>
            </a:r>
          </a:p>
          <a:p>
            <a:pPr lvl="2">
              <a:defRPr sz="1800" b="0">
                <a:solidFill>
                  <a:srgbClr val="000000"/>
                </a:solidFill>
              </a:defRPr>
            </a:pPr>
            <a:r>
              <a:rPr sz="3000" b="1">
                <a:solidFill>
                  <a:srgbClr val="FFFFFF"/>
                </a:solidFill>
              </a:rPr>
              <a:t>Body Level Three</a:t>
            </a:r>
          </a:p>
          <a:p>
            <a:pPr lvl="3">
              <a:defRPr sz="1800" b="0">
                <a:solidFill>
                  <a:srgbClr val="000000"/>
                </a:solidFill>
              </a:defRPr>
            </a:pPr>
            <a:r>
              <a:rPr sz="3000" b="1">
                <a:solidFill>
                  <a:srgbClr val="FFFFFF"/>
                </a:solidFill>
              </a:rPr>
              <a:t>Body Level Four</a:t>
            </a:r>
          </a:p>
          <a:p>
            <a:pPr lvl="4">
              <a:defRPr sz="1800" b="0">
                <a:solidFill>
                  <a:srgbClr val="000000"/>
                </a:solidFill>
              </a:defRPr>
            </a:pPr>
            <a:r>
              <a:rPr sz="3000" b="1">
                <a:solidFill>
                  <a:srgbClr val="FFFFFF"/>
                </a:solidFill>
              </a:rPr>
              <a:t>Body Level Five</a:t>
            </a:r>
          </a:p>
        </p:txBody>
      </p:sp>
      <p:sp>
        <p:nvSpPr>
          <p:cNvPr id="72" name="Shape 72"/>
          <p:cNvSpPr>
            <a:spLocks noGrp="1"/>
          </p:cNvSpPr>
          <p:nvPr>
            <p:ph type="title"/>
          </p:nvPr>
        </p:nvSpPr>
        <p:spPr>
          <a:xfrm>
            <a:off x="0" y="1170432"/>
            <a:ext cx="9144000" cy="2730164"/>
          </a:xfrm>
          <a:prstGeom prst="rect">
            <a:avLst/>
          </a:prstGeom>
        </p:spPr>
        <p:txBody>
          <a:bodyPr/>
          <a:lstStyle>
            <a:lvl1pPr>
              <a:defRPr>
                <a:solidFill>
                  <a:srgbClr val="009247"/>
                </a:solidFill>
              </a:defRPr>
            </a:lvl1pPr>
          </a:lstStyle>
          <a:p>
            <a:pPr lvl="0">
              <a:defRPr sz="1800" b="0">
                <a:solidFill>
                  <a:srgbClr val="000000"/>
                </a:solidFill>
              </a:defRPr>
            </a:pPr>
            <a:r>
              <a:rPr sz="3000" b="1">
                <a:solidFill>
                  <a:srgbClr val="009247"/>
                </a:solidFill>
              </a:rPr>
              <a:t>Title Text</a:t>
            </a: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Concepts-Blue_Title and Content (Checkpoint)">
    <p:spTree>
      <p:nvGrpSpPr>
        <p:cNvPr id="1" name=""/>
        <p:cNvGrpSpPr/>
        <p:nvPr/>
      </p:nvGrpSpPr>
      <p:grpSpPr>
        <a:xfrm>
          <a:off x="0" y="0"/>
          <a:ext cx="0" cy="0"/>
          <a:chOff x="0" y="0"/>
          <a:chExt cx="0" cy="0"/>
        </a:xfrm>
      </p:grpSpPr>
      <p:sp>
        <p:nvSpPr>
          <p:cNvPr id="78" name="Shape 78"/>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79" name="Shape 79"/>
          <p:cNvSpPr>
            <a:spLocks noGrp="1"/>
          </p:cNvSpPr>
          <p:nvPr>
            <p:ph type="body" idx="1"/>
          </p:nvPr>
        </p:nvSpPr>
        <p:spPr>
          <a:xfrm>
            <a:off x="365125" y="1311406"/>
            <a:ext cx="8229600" cy="5279720"/>
          </a:xfrm>
          <a:prstGeom prst="rect">
            <a:avLst/>
          </a:prstGeom>
        </p:spPr>
        <p:txBody>
          <a:bodyPr/>
          <a:lstStyle>
            <a:lvl1pPr marL="0" indent="0">
              <a:buClrTx/>
              <a:buSzTx/>
              <a:buNone/>
              <a:tabLst>
                <a:tab pos="901700" algn="l"/>
              </a:tabLst>
              <a:defRPr sz="2400"/>
            </a:lvl1pPr>
            <a:lvl2pPr>
              <a:buClrTx/>
              <a:tabLst>
                <a:tab pos="901700" algn="l"/>
              </a:tabLst>
              <a:defRPr sz="2400"/>
            </a:lvl2pPr>
            <a:lvl3pPr marL="1188719" indent="-274319">
              <a:buClrTx/>
              <a:tabLst>
                <a:tab pos="901700" algn="l"/>
              </a:tabLst>
              <a:defRPr sz="2400"/>
            </a:lvl3pPr>
            <a:lvl4pPr marL="1676400" indent="-304800">
              <a:buClrTx/>
              <a:tabLst>
                <a:tab pos="901700" algn="l"/>
              </a:tabLst>
              <a:defRPr sz="2400"/>
            </a:lvl4pPr>
            <a:lvl5pPr marL="2133600" indent="-304800">
              <a:buClrTx/>
              <a:tabLst>
                <a:tab pos="901700" algn="l"/>
              </a:tabLst>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0" name="Shape 80"/>
          <p:cNvSpPr/>
          <p:nvPr/>
        </p:nvSpPr>
        <p:spPr>
          <a:xfrm>
            <a:off x="-6351" y="-1"/>
            <a:ext cx="9162290" cy="1166402"/>
          </a:xfrm>
          <a:prstGeom prst="rect">
            <a:avLst/>
          </a:prstGeom>
          <a:solidFill>
            <a:srgbClr val="004A8F"/>
          </a:solidFill>
          <a:ln w="12700">
            <a:miter lim="400000"/>
          </a:ln>
        </p:spPr>
        <p:txBody>
          <a:bodyPr lIns="0" tIns="0" rIns="0" bIns="0" anchor="ctr"/>
          <a:lstStyle/>
          <a:p>
            <a:pPr lvl="0" algn="ctr">
              <a:defRPr>
                <a:solidFill>
                  <a:srgbClr val="BBE0E3"/>
                </a:solidFill>
              </a:defRPr>
            </a:pPr>
            <a:endParaRPr/>
          </a:p>
        </p:txBody>
      </p:sp>
      <p:pic>
        <p:nvPicPr>
          <p:cNvPr id="81" name="image2.png"/>
          <p:cNvPicPr/>
          <p:nvPr/>
        </p:nvPicPr>
        <p:blipFill>
          <a:blip r:embed="rId2">
            <a:extLst/>
          </a:blip>
          <a:stretch>
            <a:fillRect/>
          </a:stretch>
        </p:blipFill>
        <p:spPr>
          <a:xfrm>
            <a:off x="365125" y="1238079"/>
            <a:ext cx="275256" cy="413839"/>
          </a:xfrm>
          <a:prstGeom prst="rect">
            <a:avLst/>
          </a:prstGeom>
          <a:ln w="12700">
            <a:miter lim="400000"/>
          </a:ln>
        </p:spPr>
      </p:pic>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QUANTITATIVE-Red2_Title and Content">
    <p:spTree>
      <p:nvGrpSpPr>
        <p:cNvPr id="1" name=""/>
        <p:cNvGrpSpPr/>
        <p:nvPr/>
      </p:nvGrpSpPr>
      <p:grpSpPr>
        <a:xfrm>
          <a:off x="0" y="0"/>
          <a:ext cx="0" cy="0"/>
          <a:chOff x="0" y="0"/>
          <a:chExt cx="0" cy="0"/>
        </a:xfrm>
      </p:grpSpPr>
      <p:sp>
        <p:nvSpPr>
          <p:cNvPr id="93" name="Shape 93"/>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94" name="Shape 94"/>
          <p:cNvSpPr>
            <a:spLocks noGrp="1"/>
          </p:cNvSpPr>
          <p:nvPr>
            <p:ph type="title"/>
          </p:nvPr>
        </p:nvSpPr>
        <p:spPr>
          <a:xfrm>
            <a:off x="0" y="1170432"/>
            <a:ext cx="9144000" cy="1197864"/>
          </a:xfrm>
          <a:prstGeom prst="rect">
            <a:avLst/>
          </a:prstGeom>
        </p:spPr>
        <p:txBody>
          <a:bodyPr/>
          <a:lstStyle>
            <a:lvl1pPr>
              <a:defRPr>
                <a:solidFill>
                  <a:srgbClr val="AF2A42"/>
                </a:solidFill>
              </a:defRPr>
            </a:lvl1pPr>
          </a:lstStyle>
          <a:p>
            <a:pPr lvl="0">
              <a:defRPr sz="1800" b="0">
                <a:solidFill>
                  <a:srgbClr val="000000"/>
                </a:solidFill>
              </a:defRPr>
            </a:pPr>
            <a:r>
              <a:rPr sz="3000" b="1">
                <a:solidFill>
                  <a:srgbClr val="AF2A42"/>
                </a:solidFill>
              </a:rPr>
              <a:t>Title Text</a:t>
            </a:r>
          </a:p>
        </p:txBody>
      </p:sp>
      <p:sp>
        <p:nvSpPr>
          <p:cNvPr id="95" name="Shape 95"/>
          <p:cNvSpPr>
            <a:spLocks noGrp="1"/>
          </p:cNvSpPr>
          <p:nvPr>
            <p:ph type="body" idx="1"/>
          </p:nvPr>
        </p:nvSpPr>
        <p:spPr>
          <a:xfrm>
            <a:off x="365125" y="2368295"/>
            <a:ext cx="8229600" cy="4489706"/>
          </a:xfrm>
          <a:prstGeom prst="rect">
            <a:avLst/>
          </a:prstGeom>
        </p:spPr>
        <p:txBody>
          <a:bodyPr/>
          <a:lstStyle>
            <a:lvl1pPr>
              <a:buClr>
                <a:srgbClr val="AF2A42"/>
              </a:buClr>
              <a:buFont typeface="Arial"/>
            </a:lvl1pPr>
            <a:lvl2pPr>
              <a:buClr>
                <a:srgbClr val="AF2A42"/>
              </a:buClr>
              <a:buFont typeface="Arial"/>
            </a:lvl2pPr>
            <a:lvl3pPr>
              <a:buClr>
                <a:srgbClr val="AF2A42"/>
              </a:buClr>
              <a:buFont typeface="Arial"/>
            </a:lvl3pPr>
            <a:lvl4pPr>
              <a:buClr>
                <a:srgbClr val="AF2A42"/>
              </a:buClr>
              <a:buFont typeface="Arial"/>
            </a:lvl4pPr>
            <a:lvl5pPr>
              <a:buClr>
                <a:srgbClr val="AF2A42"/>
              </a:buClr>
              <a:buFont typeface="Arial"/>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96" name="Shape 96"/>
          <p:cNvSpPr/>
          <p:nvPr/>
        </p:nvSpPr>
        <p:spPr>
          <a:xfrm>
            <a:off x="-6351" y="-1"/>
            <a:ext cx="9162290" cy="1166402"/>
          </a:xfrm>
          <a:prstGeom prst="rect">
            <a:avLst/>
          </a:prstGeom>
          <a:solidFill>
            <a:srgbClr val="AF2A42"/>
          </a:solidFill>
          <a:ln w="12700">
            <a:miter lim="400000"/>
          </a:ln>
        </p:spPr>
        <p:txBody>
          <a:bodyPr lIns="0" tIns="0" rIns="0" bIns="0" anchor="ctr"/>
          <a:lstStyle/>
          <a:p>
            <a:pPr lvl="0" algn="ctr">
              <a:defRPr>
                <a:solidFill>
                  <a:srgbClr val="BBE0E3"/>
                </a:solidFill>
              </a:defRPr>
            </a:pPr>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QUANTITATIVE-Red_Title and Content Without Red">
    <p:spTree>
      <p:nvGrpSpPr>
        <p:cNvPr id="1" name=""/>
        <p:cNvGrpSpPr/>
        <p:nvPr/>
      </p:nvGrpSpPr>
      <p:grpSpPr>
        <a:xfrm>
          <a:off x="0" y="0"/>
          <a:ext cx="0" cy="0"/>
          <a:chOff x="0" y="0"/>
          <a:chExt cx="0" cy="0"/>
        </a:xfrm>
      </p:grpSpPr>
      <p:sp>
        <p:nvSpPr>
          <p:cNvPr id="103" name="Shape 103"/>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04" name="Shape 104"/>
          <p:cNvSpPr>
            <a:spLocks noGrp="1"/>
          </p:cNvSpPr>
          <p:nvPr>
            <p:ph type="body" idx="1"/>
          </p:nvPr>
        </p:nvSpPr>
        <p:spPr>
          <a:xfrm>
            <a:off x="365125" y="1170432"/>
            <a:ext cx="8229600" cy="5422392"/>
          </a:xfrm>
          <a:prstGeom prst="rect">
            <a:avLst/>
          </a:prstGeom>
        </p:spPr>
        <p:txBody>
          <a:bodyPr/>
          <a:lstStyle>
            <a:lvl1pPr>
              <a:buClr>
                <a:srgbClr val="AF2A42"/>
              </a:buClr>
              <a:buFont typeface="Arial"/>
            </a:lvl1pPr>
            <a:lvl2pPr>
              <a:buClr>
                <a:srgbClr val="AF2A42"/>
              </a:buClr>
              <a:buFont typeface="Arial"/>
            </a:lvl2pPr>
            <a:lvl3pPr>
              <a:buClr>
                <a:srgbClr val="AF2A42"/>
              </a:buClr>
              <a:buFont typeface="Arial"/>
            </a:lvl3pPr>
            <a:lvl4pPr>
              <a:buClr>
                <a:srgbClr val="AF2A42"/>
              </a:buClr>
              <a:buFont typeface="Arial"/>
            </a:lvl4pPr>
            <a:lvl5pPr>
              <a:buClr>
                <a:srgbClr val="AF2A42"/>
              </a:buClr>
              <a:buFont typeface="Arial"/>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05" name="Shape 105"/>
          <p:cNvSpPr/>
          <p:nvPr/>
        </p:nvSpPr>
        <p:spPr>
          <a:xfrm>
            <a:off x="-6351" y="-1"/>
            <a:ext cx="9162290" cy="1166402"/>
          </a:xfrm>
          <a:prstGeom prst="rect">
            <a:avLst/>
          </a:prstGeom>
          <a:solidFill>
            <a:srgbClr val="AF2A42"/>
          </a:solidFill>
          <a:ln w="12700">
            <a:miter lim="400000"/>
          </a:ln>
        </p:spPr>
        <p:txBody>
          <a:bodyPr lIns="0" tIns="0" rIns="0" bIns="0" anchor="ctr"/>
          <a:lstStyle/>
          <a:p>
            <a:pPr lvl="0" algn="ctr">
              <a:defRPr>
                <a:solidFill>
                  <a:srgbClr val="BBE0E3"/>
                </a:solidFill>
              </a:defRPr>
            </a:pPr>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QUANTITATIVE-Red_Two Content Without Red">
    <p:spTree>
      <p:nvGrpSpPr>
        <p:cNvPr id="1" name=""/>
        <p:cNvGrpSpPr/>
        <p:nvPr/>
      </p:nvGrpSpPr>
      <p:grpSpPr>
        <a:xfrm>
          <a:off x="0" y="0"/>
          <a:ext cx="0" cy="0"/>
          <a:chOff x="0" y="0"/>
          <a:chExt cx="0" cy="0"/>
        </a:xfrm>
      </p:grpSpPr>
      <p:sp>
        <p:nvSpPr>
          <p:cNvPr id="107" name="Shape 107"/>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08" name="Shape 108"/>
          <p:cNvSpPr/>
          <p:nvPr/>
        </p:nvSpPr>
        <p:spPr>
          <a:xfrm>
            <a:off x="-6351" y="-1"/>
            <a:ext cx="9162290" cy="1166402"/>
          </a:xfrm>
          <a:prstGeom prst="rect">
            <a:avLst/>
          </a:prstGeom>
          <a:solidFill>
            <a:srgbClr val="AF2A42"/>
          </a:solidFill>
          <a:ln w="12700">
            <a:miter lim="400000"/>
          </a:ln>
        </p:spPr>
        <p:txBody>
          <a:bodyPr lIns="0" tIns="0" rIns="0" bIns="0" anchor="ctr"/>
          <a:lstStyle/>
          <a:p>
            <a:pPr lvl="0" algn="ctr">
              <a:defRPr>
                <a:solidFill>
                  <a:srgbClr val="BBE0E3"/>
                </a:solidFill>
              </a:defRPr>
            </a:pPr>
            <a:endParaRPr/>
          </a:p>
        </p:txBody>
      </p:sp>
      <p:sp>
        <p:nvSpPr>
          <p:cNvPr id="109" name="Shape 109"/>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solidFill>
                  <a:srgbClr val="FFFFFF"/>
                </a:solidFill>
                <a:latin typeface="Arial"/>
                <a:ea typeface="Arial"/>
                <a:cs typeface="Arial"/>
                <a:sym typeface="Arial"/>
              </a:defRPr>
            </a:lvl1pPr>
            <a:lvl2pPr marL="824592" indent="-367392">
              <a:spcBef>
                <a:spcPts val="700"/>
              </a:spcBef>
              <a:buClrTx/>
              <a:buChar char="–"/>
              <a:defRPr sz="3000" b="1">
                <a:solidFill>
                  <a:srgbClr val="FFFFFF"/>
                </a:solidFill>
                <a:latin typeface="Arial"/>
                <a:ea typeface="Arial"/>
                <a:cs typeface="Arial"/>
                <a:sym typeface="Arial"/>
              </a:defRPr>
            </a:lvl2pPr>
            <a:lvl3pPr marL="1200150" indent="-285750">
              <a:spcBef>
                <a:spcPts val="700"/>
              </a:spcBef>
              <a:buClrTx/>
              <a:defRPr sz="3000" b="1">
                <a:solidFill>
                  <a:srgbClr val="FFFFFF"/>
                </a:solidFill>
                <a:latin typeface="Arial"/>
                <a:ea typeface="Arial"/>
                <a:cs typeface="Arial"/>
                <a:sym typeface="Arial"/>
              </a:defRPr>
            </a:lvl3pPr>
            <a:lvl4pPr marL="1714500" indent="-342900">
              <a:spcBef>
                <a:spcPts val="700"/>
              </a:spcBef>
              <a:buClrTx/>
              <a:buChar char="–"/>
              <a:defRPr sz="3000" b="1">
                <a:solidFill>
                  <a:srgbClr val="FFFFFF"/>
                </a:solidFill>
                <a:latin typeface="Arial"/>
                <a:ea typeface="Arial"/>
                <a:cs typeface="Arial"/>
                <a:sym typeface="Arial"/>
              </a:defRPr>
            </a:lvl4pPr>
            <a:lvl5pPr marL="2171700" indent="-342900">
              <a:spcBef>
                <a:spcPts val="700"/>
              </a:spcBef>
              <a:buClrTx/>
              <a:buChar char="»"/>
              <a:defRPr sz="3000" b="1">
                <a:solidFill>
                  <a:srgbClr val="FFFFFF"/>
                </a:solidFill>
                <a:latin typeface="Arial"/>
                <a:ea typeface="Arial"/>
                <a:cs typeface="Arial"/>
                <a:sym typeface="Arial"/>
              </a:defRPr>
            </a:lvl5pPr>
          </a:lstStyle>
          <a:p>
            <a:pPr lvl="0">
              <a:defRPr sz="1800" b="0">
                <a:solidFill>
                  <a:srgbClr val="000000"/>
                </a:solidFill>
              </a:defRPr>
            </a:pPr>
            <a:r>
              <a:rPr sz="3000" b="1">
                <a:solidFill>
                  <a:srgbClr val="FFFFFF"/>
                </a:solidFill>
              </a:rPr>
              <a:t>Body Level One</a:t>
            </a:r>
          </a:p>
          <a:p>
            <a:pPr lvl="1">
              <a:defRPr sz="1800" b="0">
                <a:solidFill>
                  <a:srgbClr val="000000"/>
                </a:solidFill>
              </a:defRPr>
            </a:pPr>
            <a:r>
              <a:rPr sz="3000" b="1">
                <a:solidFill>
                  <a:srgbClr val="FFFFFF"/>
                </a:solidFill>
              </a:rPr>
              <a:t>Body Level Two</a:t>
            </a:r>
          </a:p>
          <a:p>
            <a:pPr lvl="2">
              <a:defRPr sz="1800" b="0">
                <a:solidFill>
                  <a:srgbClr val="000000"/>
                </a:solidFill>
              </a:defRPr>
            </a:pPr>
            <a:r>
              <a:rPr sz="3000" b="1">
                <a:solidFill>
                  <a:srgbClr val="FFFFFF"/>
                </a:solidFill>
              </a:rPr>
              <a:t>Body Level Three</a:t>
            </a:r>
          </a:p>
          <a:p>
            <a:pPr lvl="3">
              <a:defRPr sz="1800" b="0">
                <a:solidFill>
                  <a:srgbClr val="000000"/>
                </a:solidFill>
              </a:defRPr>
            </a:pPr>
            <a:r>
              <a:rPr sz="3000" b="1">
                <a:solidFill>
                  <a:srgbClr val="FFFFFF"/>
                </a:solidFill>
              </a:rPr>
              <a:t>Body Level Four</a:t>
            </a:r>
          </a:p>
          <a:p>
            <a:pPr lvl="4">
              <a:defRPr sz="1800" b="0">
                <a:solidFill>
                  <a:srgbClr val="000000"/>
                </a:solidFill>
              </a:defRPr>
            </a:pPr>
            <a:r>
              <a:rPr sz="3000" b="1">
                <a:solidFill>
                  <a:srgbClr val="FFFFFF"/>
                </a:solidFill>
              </a:rPr>
              <a:t>Body Level Five</a:t>
            </a: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QUANTITATIVE-Red_Title and Content (CheckPoint)">
    <p:spTree>
      <p:nvGrpSpPr>
        <p:cNvPr id="1" name=""/>
        <p:cNvGrpSpPr/>
        <p:nvPr/>
      </p:nvGrpSpPr>
      <p:grpSpPr>
        <a:xfrm>
          <a:off x="0" y="0"/>
          <a:ext cx="0" cy="0"/>
          <a:chOff x="0" y="0"/>
          <a:chExt cx="0" cy="0"/>
        </a:xfrm>
      </p:grpSpPr>
      <p:sp>
        <p:nvSpPr>
          <p:cNvPr id="111" name="Shape 111"/>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12" name="Shape 112"/>
          <p:cNvSpPr>
            <a:spLocks noGrp="1"/>
          </p:cNvSpPr>
          <p:nvPr>
            <p:ph type="body" idx="1"/>
          </p:nvPr>
        </p:nvSpPr>
        <p:spPr>
          <a:xfrm>
            <a:off x="365125" y="2184637"/>
            <a:ext cx="8229600" cy="4673363"/>
          </a:xfrm>
          <a:prstGeom prst="rect">
            <a:avLst/>
          </a:prstGeom>
        </p:spPr>
        <p:txBody>
          <a:bodyPr/>
          <a:lstStyle>
            <a:lvl1pPr marL="514350" indent="-514350">
              <a:buClrTx/>
              <a:buAutoNum type="alphaLcParenR"/>
            </a:lvl1pPr>
            <a:lvl2pPr>
              <a:buClrTx/>
            </a:lvl2pPr>
            <a:lvl3pPr>
              <a:buClrTx/>
            </a:lvl3pPr>
            <a:lvl4pPr>
              <a:buClrTx/>
            </a:lvl4pPr>
            <a:lvl5pPr>
              <a:buClrTx/>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13" name="Shape 113"/>
          <p:cNvSpPr/>
          <p:nvPr/>
        </p:nvSpPr>
        <p:spPr>
          <a:xfrm>
            <a:off x="-6351" y="-1"/>
            <a:ext cx="9162290" cy="1166402"/>
          </a:xfrm>
          <a:prstGeom prst="rect">
            <a:avLst/>
          </a:prstGeom>
          <a:solidFill>
            <a:srgbClr val="AF2A42"/>
          </a:solidFill>
          <a:ln w="12700">
            <a:miter lim="400000"/>
          </a:ln>
        </p:spPr>
        <p:txBody>
          <a:bodyPr lIns="0" tIns="0" rIns="0" bIns="0" anchor="ctr"/>
          <a:lstStyle/>
          <a:p>
            <a:pPr lvl="0" algn="ctr">
              <a:defRPr>
                <a:solidFill>
                  <a:srgbClr val="BBE0E3"/>
                </a:solidFill>
              </a:defRPr>
            </a:pPr>
            <a:endParaRPr/>
          </a:p>
        </p:txBody>
      </p:sp>
      <p:pic>
        <p:nvPicPr>
          <p:cNvPr id="114" name="image2.tif"/>
          <p:cNvPicPr/>
          <p:nvPr/>
        </p:nvPicPr>
        <p:blipFill>
          <a:blip r:embed="rId2">
            <a:extLst/>
          </a:blip>
          <a:stretch>
            <a:fillRect/>
          </a:stretch>
        </p:blipFill>
        <p:spPr>
          <a:xfrm>
            <a:off x="365125" y="1446110"/>
            <a:ext cx="275256" cy="413839"/>
          </a:xfrm>
          <a:prstGeom prst="rect">
            <a:avLst/>
          </a:prstGeom>
          <a:ln w="12700">
            <a:miter lim="400000"/>
          </a:ln>
        </p:spPr>
      </p:pic>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_Concepts-Gray2_Title and Content">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b="0">
                <a:solidFill>
                  <a:srgbClr val="000000"/>
                </a:solidFill>
              </a:defRPr>
            </a:pPr>
            <a:r>
              <a:rPr sz="3000" b="1">
                <a:solidFill>
                  <a:srgbClr val="EF3F4A"/>
                </a:solidFill>
              </a:rPr>
              <a:t>Title Text</a:t>
            </a:r>
          </a:p>
        </p:txBody>
      </p:sp>
      <p:sp>
        <p:nvSpPr>
          <p:cNvPr id="14" name="Shape 14"/>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_Concepts-Blue_Title and Content (Checkpoint)">
    <p:spTree>
      <p:nvGrpSpPr>
        <p:cNvPr id="1" name=""/>
        <p:cNvGrpSpPr/>
        <p:nvPr/>
      </p:nvGrpSpPr>
      <p:grpSpPr>
        <a:xfrm>
          <a:off x="0" y="0"/>
          <a:ext cx="0" cy="0"/>
          <a:chOff x="0" y="0"/>
          <a:chExt cx="0" cy="0"/>
        </a:xfrm>
      </p:grpSpPr>
      <p:sp>
        <p:nvSpPr>
          <p:cNvPr id="116" name="Shape 116"/>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17" name="Shape 117"/>
          <p:cNvSpPr/>
          <p:nvPr/>
        </p:nvSpPr>
        <p:spPr>
          <a:xfrm>
            <a:off x="-6351" y="-1"/>
            <a:ext cx="9162290" cy="1166402"/>
          </a:xfrm>
          <a:prstGeom prst="rect">
            <a:avLst/>
          </a:prstGeom>
          <a:solidFill>
            <a:srgbClr val="AF2A42"/>
          </a:solidFill>
          <a:ln w="12700">
            <a:miter lim="400000"/>
          </a:ln>
        </p:spPr>
        <p:txBody>
          <a:bodyPr lIns="0" tIns="0" rIns="0" bIns="0" anchor="ctr"/>
          <a:lstStyle/>
          <a:p>
            <a:pPr lvl="0" algn="ctr">
              <a:defRPr>
                <a:solidFill>
                  <a:srgbClr val="BBE0E3"/>
                </a:solidFill>
              </a:defRPr>
            </a:pPr>
            <a:endParaRPr/>
          </a:p>
        </p:txBody>
      </p:sp>
      <p:sp>
        <p:nvSpPr>
          <p:cNvPr id="118" name="Shape 118"/>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solidFill>
                  <a:srgbClr val="FFFFFF"/>
                </a:solidFill>
                <a:latin typeface="Arial"/>
                <a:ea typeface="Arial"/>
                <a:cs typeface="Arial"/>
                <a:sym typeface="Arial"/>
              </a:defRPr>
            </a:lvl1pPr>
            <a:lvl2pPr marL="824592" indent="-367392">
              <a:spcBef>
                <a:spcPts val="700"/>
              </a:spcBef>
              <a:buClrTx/>
              <a:buChar char="–"/>
              <a:defRPr sz="3000" b="1">
                <a:solidFill>
                  <a:srgbClr val="FFFFFF"/>
                </a:solidFill>
                <a:latin typeface="Arial"/>
                <a:ea typeface="Arial"/>
                <a:cs typeface="Arial"/>
                <a:sym typeface="Arial"/>
              </a:defRPr>
            </a:lvl2pPr>
            <a:lvl3pPr marL="1200150" indent="-285750">
              <a:spcBef>
                <a:spcPts val="700"/>
              </a:spcBef>
              <a:buClrTx/>
              <a:defRPr sz="3000" b="1">
                <a:solidFill>
                  <a:srgbClr val="FFFFFF"/>
                </a:solidFill>
                <a:latin typeface="Arial"/>
                <a:ea typeface="Arial"/>
                <a:cs typeface="Arial"/>
                <a:sym typeface="Arial"/>
              </a:defRPr>
            </a:lvl3pPr>
            <a:lvl4pPr marL="1714500" indent="-342900">
              <a:spcBef>
                <a:spcPts val="700"/>
              </a:spcBef>
              <a:buClrTx/>
              <a:buChar char="–"/>
              <a:defRPr sz="3000" b="1">
                <a:solidFill>
                  <a:srgbClr val="FFFFFF"/>
                </a:solidFill>
                <a:latin typeface="Arial"/>
                <a:ea typeface="Arial"/>
                <a:cs typeface="Arial"/>
                <a:sym typeface="Arial"/>
              </a:defRPr>
            </a:lvl4pPr>
            <a:lvl5pPr marL="2171700" indent="-342900">
              <a:spcBef>
                <a:spcPts val="700"/>
              </a:spcBef>
              <a:buClrTx/>
              <a:buChar char="»"/>
              <a:defRPr sz="3000" b="1">
                <a:solidFill>
                  <a:srgbClr val="FFFFFF"/>
                </a:solidFill>
                <a:latin typeface="Arial"/>
                <a:ea typeface="Arial"/>
                <a:cs typeface="Arial"/>
                <a:sym typeface="Arial"/>
              </a:defRPr>
            </a:lvl5pPr>
          </a:lstStyle>
          <a:p>
            <a:pPr lvl="0">
              <a:defRPr sz="1800" b="0">
                <a:solidFill>
                  <a:srgbClr val="000000"/>
                </a:solidFill>
              </a:defRPr>
            </a:pPr>
            <a:r>
              <a:rPr sz="3000" b="1">
                <a:solidFill>
                  <a:srgbClr val="FFFFFF"/>
                </a:solidFill>
              </a:rPr>
              <a:t>Body Level One</a:t>
            </a:r>
          </a:p>
          <a:p>
            <a:pPr lvl="1">
              <a:defRPr sz="1800" b="0">
                <a:solidFill>
                  <a:srgbClr val="000000"/>
                </a:solidFill>
              </a:defRPr>
            </a:pPr>
            <a:r>
              <a:rPr sz="3000" b="1">
                <a:solidFill>
                  <a:srgbClr val="FFFFFF"/>
                </a:solidFill>
              </a:rPr>
              <a:t>Body Level Two</a:t>
            </a:r>
          </a:p>
          <a:p>
            <a:pPr lvl="2">
              <a:defRPr sz="1800" b="0">
                <a:solidFill>
                  <a:srgbClr val="000000"/>
                </a:solidFill>
              </a:defRPr>
            </a:pPr>
            <a:r>
              <a:rPr sz="3000" b="1">
                <a:solidFill>
                  <a:srgbClr val="FFFFFF"/>
                </a:solidFill>
              </a:rPr>
              <a:t>Body Level Three</a:t>
            </a:r>
          </a:p>
          <a:p>
            <a:pPr lvl="3">
              <a:defRPr sz="1800" b="0">
                <a:solidFill>
                  <a:srgbClr val="000000"/>
                </a:solidFill>
              </a:defRPr>
            </a:pPr>
            <a:r>
              <a:rPr sz="3000" b="1">
                <a:solidFill>
                  <a:srgbClr val="FFFFFF"/>
                </a:solidFill>
              </a:rPr>
              <a:t>Body Level Four</a:t>
            </a:r>
          </a:p>
          <a:p>
            <a:pPr lvl="4">
              <a:defRPr sz="1800" b="0">
                <a:solidFill>
                  <a:srgbClr val="000000"/>
                </a:solidFill>
              </a:defRPr>
            </a:pPr>
            <a:r>
              <a:rPr sz="3000" b="1">
                <a:solidFill>
                  <a:srgbClr val="FFFFFF"/>
                </a:solidFill>
              </a:rPr>
              <a:t>Body Level Five</a:t>
            </a:r>
          </a:p>
        </p:txBody>
      </p:sp>
      <p:pic>
        <p:nvPicPr>
          <p:cNvPr id="119" name="image2.tif"/>
          <p:cNvPicPr/>
          <p:nvPr/>
        </p:nvPicPr>
        <p:blipFill>
          <a:blip r:embed="rId2">
            <a:extLst/>
          </a:blip>
          <a:stretch>
            <a:fillRect/>
          </a:stretch>
        </p:blipFill>
        <p:spPr>
          <a:xfrm>
            <a:off x="365125" y="1238079"/>
            <a:ext cx="275256" cy="413839"/>
          </a:xfrm>
          <a:prstGeom prst="rect">
            <a:avLst/>
          </a:prstGeom>
          <a:ln w="12700">
            <a:miter lim="400000"/>
          </a:ln>
        </p:spPr>
      </p:pic>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RACTICE-Blue1_Title and Content">
    <p:spTree>
      <p:nvGrpSpPr>
        <p:cNvPr id="1" name=""/>
        <p:cNvGrpSpPr/>
        <p:nvPr/>
      </p:nvGrpSpPr>
      <p:grpSpPr>
        <a:xfrm>
          <a:off x="0" y="0"/>
          <a:ext cx="0" cy="0"/>
          <a:chOff x="0" y="0"/>
          <a:chExt cx="0" cy="0"/>
        </a:xfrm>
      </p:grpSpPr>
      <p:sp>
        <p:nvSpPr>
          <p:cNvPr id="125" name="Shape 125"/>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26" name="Shape 126"/>
          <p:cNvSpPr>
            <a:spLocks noGrp="1"/>
          </p:cNvSpPr>
          <p:nvPr>
            <p:ph type="title"/>
          </p:nvPr>
        </p:nvSpPr>
        <p:spPr>
          <a:prstGeom prst="rect">
            <a:avLst/>
          </a:prstGeom>
        </p:spPr>
        <p:txBody>
          <a:bodyPr/>
          <a:lstStyle>
            <a:lvl1pPr>
              <a:defRPr>
                <a:solidFill>
                  <a:srgbClr val="004A8F"/>
                </a:solidFill>
              </a:defRPr>
            </a:lvl1pPr>
          </a:lstStyle>
          <a:p>
            <a:pPr lvl="0">
              <a:defRPr sz="1800" b="0">
                <a:solidFill>
                  <a:srgbClr val="000000"/>
                </a:solidFill>
              </a:defRPr>
            </a:pPr>
            <a:r>
              <a:rPr sz="3000" b="1">
                <a:solidFill>
                  <a:srgbClr val="004A8F"/>
                </a:solidFill>
              </a:rPr>
              <a:t>Title Text</a:t>
            </a:r>
          </a:p>
        </p:txBody>
      </p:sp>
      <p:sp>
        <p:nvSpPr>
          <p:cNvPr id="127" name="Shape 127"/>
          <p:cNvSpPr>
            <a:spLocks noGrp="1"/>
          </p:cNvSpPr>
          <p:nvPr>
            <p:ph type="body" idx="1"/>
          </p:nvPr>
        </p:nvSpPr>
        <p:spPr>
          <a:prstGeom prst="rect">
            <a:avLst/>
          </a:prstGeom>
        </p:spPr>
        <p:txBody>
          <a:bodyPr/>
          <a:lstStyle>
            <a:lvl1pPr>
              <a:buClr>
                <a:srgbClr val="004A8F"/>
              </a:buClr>
              <a:buFont typeface="Arial"/>
            </a:lvl1pPr>
            <a:lvl2pPr>
              <a:buClr>
                <a:srgbClr val="004A8F"/>
              </a:buClr>
              <a:buFont typeface="Arial"/>
            </a:lvl2pPr>
            <a:lvl3pPr>
              <a:buClr>
                <a:srgbClr val="004A8F"/>
              </a:buClr>
              <a:buFont typeface="Arial"/>
            </a:lvl3pPr>
            <a:lvl4pPr>
              <a:buClr>
                <a:srgbClr val="004A8F"/>
              </a:buClr>
              <a:buFont typeface="Arial"/>
            </a:lvl4pPr>
            <a:lvl5pPr>
              <a:buClr>
                <a:srgbClr val="004A8F"/>
              </a:buClr>
              <a:buFont typeface="Arial"/>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8" name="Shape 128"/>
          <p:cNvSpPr/>
          <p:nvPr/>
        </p:nvSpPr>
        <p:spPr>
          <a:xfrm>
            <a:off x="-6351" y="-1"/>
            <a:ext cx="9162290" cy="1166402"/>
          </a:xfrm>
          <a:prstGeom prst="rect">
            <a:avLst/>
          </a:prstGeom>
          <a:solidFill>
            <a:srgbClr val="0083A2"/>
          </a:solidFill>
          <a:ln w="12700">
            <a:miter lim="400000"/>
          </a:ln>
        </p:spPr>
        <p:txBody>
          <a:bodyPr lIns="0" tIns="0" rIns="0" bIns="0" anchor="ctr"/>
          <a:lstStyle/>
          <a:p>
            <a:pPr lvl="0" algn="ctr">
              <a:defRPr>
                <a:solidFill>
                  <a:srgbClr val="BBE0E3"/>
                </a:solidFill>
              </a:defRPr>
            </a:pPr>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PRACTICE-Red1_Title and Content">
    <p:spTree>
      <p:nvGrpSpPr>
        <p:cNvPr id="1" name=""/>
        <p:cNvGrpSpPr/>
        <p:nvPr/>
      </p:nvGrpSpPr>
      <p:grpSpPr>
        <a:xfrm>
          <a:off x="0" y="0"/>
          <a:ext cx="0" cy="0"/>
          <a:chOff x="0" y="0"/>
          <a:chExt cx="0" cy="0"/>
        </a:xfrm>
      </p:grpSpPr>
      <p:sp>
        <p:nvSpPr>
          <p:cNvPr id="130" name="Shape 130"/>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31" name="Shape 131"/>
          <p:cNvSpPr>
            <a:spLocks noGrp="1"/>
          </p:cNvSpPr>
          <p:nvPr>
            <p:ph type="title"/>
          </p:nvPr>
        </p:nvSpPr>
        <p:spPr>
          <a:prstGeom prst="rect">
            <a:avLst/>
          </a:prstGeom>
        </p:spPr>
        <p:txBody>
          <a:bodyPr/>
          <a:lstStyle>
            <a:lvl1pPr>
              <a:defRPr>
                <a:solidFill>
                  <a:srgbClr val="AF2A42"/>
                </a:solidFill>
              </a:defRPr>
            </a:lvl1pPr>
          </a:lstStyle>
          <a:p>
            <a:pPr lvl="0">
              <a:defRPr sz="1800" b="0">
                <a:solidFill>
                  <a:srgbClr val="000000"/>
                </a:solidFill>
              </a:defRPr>
            </a:pPr>
            <a:r>
              <a:rPr sz="3000" b="1">
                <a:solidFill>
                  <a:srgbClr val="AF2A42"/>
                </a:solidFill>
              </a:rPr>
              <a:t>Title Text</a:t>
            </a:r>
          </a:p>
        </p:txBody>
      </p:sp>
      <p:sp>
        <p:nvSpPr>
          <p:cNvPr id="132" name="Shape 132"/>
          <p:cNvSpPr>
            <a:spLocks noGrp="1"/>
          </p:cNvSpPr>
          <p:nvPr>
            <p:ph type="body" idx="1"/>
          </p:nvPr>
        </p:nvSpPr>
        <p:spPr>
          <a:prstGeom prst="rect">
            <a:avLst/>
          </a:prstGeom>
        </p:spPr>
        <p:txBody>
          <a:bodyPr/>
          <a:lstStyle>
            <a:lvl1pPr>
              <a:buClr>
                <a:srgbClr val="AF2A42"/>
              </a:buClr>
              <a:buFont typeface="Arial"/>
            </a:lvl1pPr>
            <a:lvl2pPr>
              <a:buClr>
                <a:srgbClr val="AF2A42"/>
              </a:buClr>
              <a:buFont typeface="Arial"/>
            </a:lvl2pPr>
            <a:lvl3pPr>
              <a:buClr>
                <a:srgbClr val="AF2A42"/>
              </a:buClr>
              <a:buFont typeface="Arial"/>
            </a:lvl3pPr>
            <a:lvl4pPr>
              <a:buClr>
                <a:srgbClr val="AF2A42"/>
              </a:buClr>
              <a:buFont typeface="Arial"/>
            </a:lvl4pPr>
            <a:lvl5pPr>
              <a:buClr>
                <a:srgbClr val="AF2A42"/>
              </a:buClr>
              <a:buFont typeface="Arial"/>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33" name="Shape 133"/>
          <p:cNvSpPr/>
          <p:nvPr/>
        </p:nvSpPr>
        <p:spPr>
          <a:xfrm>
            <a:off x="-6351" y="-1"/>
            <a:ext cx="9162290" cy="1166402"/>
          </a:xfrm>
          <a:prstGeom prst="rect">
            <a:avLst/>
          </a:prstGeom>
          <a:solidFill>
            <a:srgbClr val="0083A2"/>
          </a:solidFill>
          <a:ln w="12700">
            <a:miter lim="400000"/>
          </a:ln>
        </p:spPr>
        <p:txBody>
          <a:bodyPr lIns="0" tIns="0" rIns="0" bIns="0" anchor="ctr"/>
          <a:lstStyle/>
          <a:p>
            <a:pPr lvl="0" algn="ctr">
              <a:defRPr>
                <a:solidFill>
                  <a:srgbClr val="BBE0E3"/>
                </a:solidFill>
              </a:defRPr>
            </a:pPr>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PRACTICE-Red2_Title and Content">
    <p:spTree>
      <p:nvGrpSpPr>
        <p:cNvPr id="1" name=""/>
        <p:cNvGrpSpPr/>
        <p:nvPr/>
      </p:nvGrpSpPr>
      <p:grpSpPr>
        <a:xfrm>
          <a:off x="0" y="0"/>
          <a:ext cx="0" cy="0"/>
          <a:chOff x="0" y="0"/>
          <a:chExt cx="0" cy="0"/>
        </a:xfrm>
      </p:grpSpPr>
      <p:sp>
        <p:nvSpPr>
          <p:cNvPr id="135" name="Shape 135"/>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36" name="Shape 136"/>
          <p:cNvSpPr>
            <a:spLocks noGrp="1"/>
          </p:cNvSpPr>
          <p:nvPr>
            <p:ph type="title"/>
          </p:nvPr>
        </p:nvSpPr>
        <p:spPr>
          <a:xfrm>
            <a:off x="0" y="1170432"/>
            <a:ext cx="9144000" cy="1197864"/>
          </a:xfrm>
          <a:prstGeom prst="rect">
            <a:avLst/>
          </a:prstGeom>
        </p:spPr>
        <p:txBody>
          <a:bodyPr/>
          <a:lstStyle>
            <a:lvl1pPr>
              <a:defRPr>
                <a:solidFill>
                  <a:srgbClr val="AF2A42"/>
                </a:solidFill>
              </a:defRPr>
            </a:lvl1pPr>
          </a:lstStyle>
          <a:p>
            <a:pPr lvl="0">
              <a:defRPr sz="1800" b="0">
                <a:solidFill>
                  <a:srgbClr val="000000"/>
                </a:solidFill>
              </a:defRPr>
            </a:pPr>
            <a:r>
              <a:rPr sz="3000" b="1">
                <a:solidFill>
                  <a:srgbClr val="AF2A42"/>
                </a:solidFill>
              </a:rPr>
              <a:t>Title Text</a:t>
            </a:r>
          </a:p>
        </p:txBody>
      </p:sp>
      <p:sp>
        <p:nvSpPr>
          <p:cNvPr id="137" name="Shape 137"/>
          <p:cNvSpPr>
            <a:spLocks noGrp="1"/>
          </p:cNvSpPr>
          <p:nvPr>
            <p:ph type="body" idx="1"/>
          </p:nvPr>
        </p:nvSpPr>
        <p:spPr>
          <a:xfrm>
            <a:off x="365125" y="2368295"/>
            <a:ext cx="8229600" cy="4489706"/>
          </a:xfrm>
          <a:prstGeom prst="rect">
            <a:avLst/>
          </a:prstGeom>
        </p:spPr>
        <p:txBody>
          <a:bodyPr/>
          <a:lstStyle>
            <a:lvl1pPr>
              <a:buClr>
                <a:srgbClr val="AF2A42"/>
              </a:buClr>
              <a:buFont typeface="Arial"/>
            </a:lvl1pPr>
            <a:lvl2pPr>
              <a:buClr>
                <a:srgbClr val="AF2A42"/>
              </a:buClr>
              <a:buFont typeface="Arial"/>
            </a:lvl2pPr>
            <a:lvl3pPr>
              <a:buClr>
                <a:srgbClr val="AF2A42"/>
              </a:buClr>
              <a:buFont typeface="Arial"/>
            </a:lvl3pPr>
            <a:lvl4pPr>
              <a:buClr>
                <a:srgbClr val="AF2A42"/>
              </a:buClr>
              <a:buFont typeface="Arial"/>
            </a:lvl4pPr>
            <a:lvl5pPr>
              <a:buClr>
                <a:srgbClr val="AF2A42"/>
              </a:buClr>
              <a:buFont typeface="Arial"/>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38" name="Shape 138"/>
          <p:cNvSpPr/>
          <p:nvPr/>
        </p:nvSpPr>
        <p:spPr>
          <a:xfrm>
            <a:off x="-6351" y="-1"/>
            <a:ext cx="9162290" cy="1166402"/>
          </a:xfrm>
          <a:prstGeom prst="rect">
            <a:avLst/>
          </a:prstGeom>
          <a:solidFill>
            <a:srgbClr val="0083A2"/>
          </a:solidFill>
          <a:ln w="12700">
            <a:miter lim="400000"/>
          </a:ln>
        </p:spPr>
        <p:txBody>
          <a:bodyPr lIns="0" tIns="0" rIns="0" bIns="0" anchor="ctr"/>
          <a:lstStyle/>
          <a:p>
            <a:pPr lvl="0" algn="ctr">
              <a:defRPr>
                <a:solidFill>
                  <a:srgbClr val="BBE0E3"/>
                </a:solidFill>
              </a:defRPr>
            </a:pPr>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RACTICE-Blue1_Two Content">
    <p:spTree>
      <p:nvGrpSpPr>
        <p:cNvPr id="1" name=""/>
        <p:cNvGrpSpPr/>
        <p:nvPr/>
      </p:nvGrpSpPr>
      <p:grpSpPr>
        <a:xfrm>
          <a:off x="0" y="0"/>
          <a:ext cx="0" cy="0"/>
          <a:chOff x="0" y="0"/>
          <a:chExt cx="0" cy="0"/>
        </a:xfrm>
      </p:grpSpPr>
      <p:sp>
        <p:nvSpPr>
          <p:cNvPr id="140" name="Shape 140"/>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41" name="Shape 141"/>
          <p:cNvSpPr/>
          <p:nvPr/>
        </p:nvSpPr>
        <p:spPr>
          <a:xfrm>
            <a:off x="-6351" y="-1"/>
            <a:ext cx="9162290" cy="1166402"/>
          </a:xfrm>
          <a:prstGeom prst="rect">
            <a:avLst/>
          </a:prstGeom>
          <a:solidFill>
            <a:srgbClr val="0083A2"/>
          </a:solidFill>
          <a:ln w="12700">
            <a:miter lim="400000"/>
          </a:ln>
        </p:spPr>
        <p:txBody>
          <a:bodyPr lIns="0" tIns="0" rIns="0" bIns="0" anchor="ctr"/>
          <a:lstStyle/>
          <a:p>
            <a:pPr lvl="0" algn="ctr">
              <a:defRPr>
                <a:solidFill>
                  <a:srgbClr val="BBE0E3"/>
                </a:solidFill>
              </a:defRPr>
            </a:pPr>
            <a:endParaRPr/>
          </a:p>
        </p:txBody>
      </p:sp>
      <p:sp>
        <p:nvSpPr>
          <p:cNvPr id="142" name="Shape 142"/>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solidFill>
                  <a:srgbClr val="FFFFFF"/>
                </a:solidFill>
                <a:latin typeface="Arial"/>
                <a:ea typeface="Arial"/>
                <a:cs typeface="Arial"/>
                <a:sym typeface="Arial"/>
              </a:defRPr>
            </a:lvl1pPr>
            <a:lvl2pPr marL="824592" indent="-367392">
              <a:spcBef>
                <a:spcPts val="700"/>
              </a:spcBef>
              <a:buClrTx/>
              <a:buChar char="–"/>
              <a:defRPr sz="3000" b="1">
                <a:solidFill>
                  <a:srgbClr val="FFFFFF"/>
                </a:solidFill>
                <a:latin typeface="Arial"/>
                <a:ea typeface="Arial"/>
                <a:cs typeface="Arial"/>
                <a:sym typeface="Arial"/>
              </a:defRPr>
            </a:lvl2pPr>
            <a:lvl3pPr marL="1200150" indent="-285750">
              <a:spcBef>
                <a:spcPts val="700"/>
              </a:spcBef>
              <a:buClrTx/>
              <a:defRPr sz="3000" b="1">
                <a:solidFill>
                  <a:srgbClr val="FFFFFF"/>
                </a:solidFill>
                <a:latin typeface="Arial"/>
                <a:ea typeface="Arial"/>
                <a:cs typeface="Arial"/>
                <a:sym typeface="Arial"/>
              </a:defRPr>
            </a:lvl3pPr>
            <a:lvl4pPr marL="1714500" indent="-342900">
              <a:spcBef>
                <a:spcPts val="700"/>
              </a:spcBef>
              <a:buClrTx/>
              <a:buChar char="–"/>
              <a:defRPr sz="3000" b="1">
                <a:solidFill>
                  <a:srgbClr val="FFFFFF"/>
                </a:solidFill>
                <a:latin typeface="Arial"/>
                <a:ea typeface="Arial"/>
                <a:cs typeface="Arial"/>
                <a:sym typeface="Arial"/>
              </a:defRPr>
            </a:lvl4pPr>
            <a:lvl5pPr marL="2171700" indent="-342900">
              <a:spcBef>
                <a:spcPts val="700"/>
              </a:spcBef>
              <a:buClrTx/>
              <a:buChar char="»"/>
              <a:defRPr sz="3000" b="1">
                <a:solidFill>
                  <a:srgbClr val="FFFFFF"/>
                </a:solidFill>
                <a:latin typeface="Arial"/>
                <a:ea typeface="Arial"/>
                <a:cs typeface="Arial"/>
                <a:sym typeface="Arial"/>
              </a:defRPr>
            </a:lvl5pPr>
          </a:lstStyle>
          <a:p>
            <a:pPr lvl="0">
              <a:defRPr sz="1800" b="0">
                <a:solidFill>
                  <a:srgbClr val="000000"/>
                </a:solidFill>
              </a:defRPr>
            </a:pPr>
            <a:r>
              <a:rPr sz="3000" b="1">
                <a:solidFill>
                  <a:srgbClr val="FFFFFF"/>
                </a:solidFill>
              </a:rPr>
              <a:t>Body Level One</a:t>
            </a:r>
          </a:p>
          <a:p>
            <a:pPr lvl="1">
              <a:defRPr sz="1800" b="0">
                <a:solidFill>
                  <a:srgbClr val="000000"/>
                </a:solidFill>
              </a:defRPr>
            </a:pPr>
            <a:r>
              <a:rPr sz="3000" b="1">
                <a:solidFill>
                  <a:srgbClr val="FFFFFF"/>
                </a:solidFill>
              </a:rPr>
              <a:t>Body Level Two</a:t>
            </a:r>
          </a:p>
          <a:p>
            <a:pPr lvl="2">
              <a:defRPr sz="1800" b="0">
                <a:solidFill>
                  <a:srgbClr val="000000"/>
                </a:solidFill>
              </a:defRPr>
            </a:pPr>
            <a:r>
              <a:rPr sz="3000" b="1">
                <a:solidFill>
                  <a:srgbClr val="FFFFFF"/>
                </a:solidFill>
              </a:rPr>
              <a:t>Body Level Three</a:t>
            </a:r>
          </a:p>
          <a:p>
            <a:pPr lvl="3">
              <a:defRPr sz="1800" b="0">
                <a:solidFill>
                  <a:srgbClr val="000000"/>
                </a:solidFill>
              </a:defRPr>
            </a:pPr>
            <a:r>
              <a:rPr sz="3000" b="1">
                <a:solidFill>
                  <a:srgbClr val="FFFFFF"/>
                </a:solidFill>
              </a:rPr>
              <a:t>Body Level Four</a:t>
            </a:r>
          </a:p>
          <a:p>
            <a:pPr lvl="4">
              <a:defRPr sz="1800" b="0">
                <a:solidFill>
                  <a:srgbClr val="000000"/>
                </a:solidFill>
              </a:defRPr>
            </a:pPr>
            <a:r>
              <a:rPr sz="3000" b="1">
                <a:solidFill>
                  <a:srgbClr val="FFFFFF"/>
                </a:solidFill>
              </a:rPr>
              <a:t>Body Level Five</a:t>
            </a:r>
          </a:p>
        </p:txBody>
      </p:sp>
      <p:sp>
        <p:nvSpPr>
          <p:cNvPr id="143" name="Shape 143"/>
          <p:cNvSpPr>
            <a:spLocks noGrp="1"/>
          </p:cNvSpPr>
          <p:nvPr>
            <p:ph type="title"/>
          </p:nvPr>
        </p:nvSpPr>
        <p:spPr>
          <a:xfrm>
            <a:off x="0" y="1170432"/>
            <a:ext cx="9144000" cy="2268499"/>
          </a:xfrm>
          <a:prstGeom prst="rect">
            <a:avLst/>
          </a:prstGeom>
        </p:spPr>
        <p:txBody>
          <a:bodyPr/>
          <a:lstStyle>
            <a:lvl1pPr>
              <a:defRPr>
                <a:solidFill>
                  <a:srgbClr val="004A8F"/>
                </a:solidFill>
              </a:defRPr>
            </a:lvl1pPr>
          </a:lstStyle>
          <a:p>
            <a:pPr lvl="0">
              <a:defRPr sz="1800" b="0">
                <a:solidFill>
                  <a:srgbClr val="000000"/>
                </a:solidFill>
              </a:defRPr>
            </a:pPr>
            <a:r>
              <a:rPr sz="3000" b="1">
                <a:solidFill>
                  <a:srgbClr val="004A8F"/>
                </a:solidFill>
              </a:rPr>
              <a:t>Title Text</a:t>
            </a: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PRACTICE-Blue2_Title and Content">
    <p:spTree>
      <p:nvGrpSpPr>
        <p:cNvPr id="1" name=""/>
        <p:cNvGrpSpPr/>
        <p:nvPr/>
      </p:nvGrpSpPr>
      <p:grpSpPr>
        <a:xfrm>
          <a:off x="0" y="0"/>
          <a:ext cx="0" cy="0"/>
          <a:chOff x="0" y="0"/>
          <a:chExt cx="0" cy="0"/>
        </a:xfrm>
      </p:grpSpPr>
      <p:sp>
        <p:nvSpPr>
          <p:cNvPr id="145" name="Shape 145"/>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46" name="Shape 146"/>
          <p:cNvSpPr>
            <a:spLocks noGrp="1"/>
          </p:cNvSpPr>
          <p:nvPr>
            <p:ph type="title"/>
          </p:nvPr>
        </p:nvSpPr>
        <p:spPr>
          <a:xfrm>
            <a:off x="0" y="1170432"/>
            <a:ext cx="9144000" cy="1197864"/>
          </a:xfrm>
          <a:prstGeom prst="rect">
            <a:avLst/>
          </a:prstGeom>
        </p:spPr>
        <p:txBody>
          <a:bodyPr/>
          <a:lstStyle>
            <a:lvl1pPr>
              <a:defRPr>
                <a:solidFill>
                  <a:srgbClr val="004A8F"/>
                </a:solidFill>
              </a:defRPr>
            </a:lvl1pPr>
          </a:lstStyle>
          <a:p>
            <a:pPr lvl="0">
              <a:defRPr sz="1800" b="0">
                <a:solidFill>
                  <a:srgbClr val="000000"/>
                </a:solidFill>
              </a:defRPr>
            </a:pPr>
            <a:r>
              <a:rPr sz="3000" b="1">
                <a:solidFill>
                  <a:srgbClr val="004A8F"/>
                </a:solidFill>
              </a:rPr>
              <a:t>Title Text</a:t>
            </a:r>
          </a:p>
        </p:txBody>
      </p:sp>
      <p:sp>
        <p:nvSpPr>
          <p:cNvPr id="147" name="Shape 147"/>
          <p:cNvSpPr>
            <a:spLocks noGrp="1"/>
          </p:cNvSpPr>
          <p:nvPr>
            <p:ph type="body" idx="1"/>
          </p:nvPr>
        </p:nvSpPr>
        <p:spPr>
          <a:xfrm>
            <a:off x="365125" y="2368295"/>
            <a:ext cx="8229600" cy="4489706"/>
          </a:xfrm>
          <a:prstGeom prst="rect">
            <a:avLst/>
          </a:prstGeom>
        </p:spPr>
        <p:txBody>
          <a:bodyPr/>
          <a:lstStyle>
            <a:lvl1pPr>
              <a:buClr>
                <a:srgbClr val="004A8F"/>
              </a:buClr>
              <a:buFont typeface="Arial"/>
            </a:lvl1pPr>
            <a:lvl2pPr>
              <a:buClr>
                <a:srgbClr val="004A8F"/>
              </a:buClr>
              <a:buFont typeface="Arial"/>
            </a:lvl2pPr>
            <a:lvl3pPr>
              <a:buClr>
                <a:srgbClr val="004A8F"/>
              </a:buClr>
              <a:buFont typeface="Arial"/>
            </a:lvl3pPr>
            <a:lvl4pPr>
              <a:buClr>
                <a:srgbClr val="004A8F"/>
              </a:buClr>
              <a:buFont typeface="Arial"/>
            </a:lvl4pPr>
            <a:lvl5pPr>
              <a:buClr>
                <a:srgbClr val="004A8F"/>
              </a:buClr>
              <a:buFont typeface="Arial"/>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48" name="Shape 148"/>
          <p:cNvSpPr/>
          <p:nvPr/>
        </p:nvSpPr>
        <p:spPr>
          <a:xfrm>
            <a:off x="-6351" y="-1"/>
            <a:ext cx="9162290" cy="1166402"/>
          </a:xfrm>
          <a:prstGeom prst="rect">
            <a:avLst/>
          </a:prstGeom>
          <a:solidFill>
            <a:srgbClr val="0083A2"/>
          </a:solidFill>
          <a:ln w="12700">
            <a:miter lim="400000"/>
          </a:ln>
        </p:spPr>
        <p:txBody>
          <a:bodyPr lIns="0" tIns="0" rIns="0" bIns="0" anchor="ctr"/>
          <a:lstStyle/>
          <a:p>
            <a:pPr lvl="0" algn="ctr">
              <a:defRPr>
                <a:solidFill>
                  <a:srgbClr val="BBE0E3"/>
                </a:solidFill>
              </a:defRPr>
            </a:pPr>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PRACTICE-Blue2_Two Content">
    <p:spTree>
      <p:nvGrpSpPr>
        <p:cNvPr id="1" name=""/>
        <p:cNvGrpSpPr/>
        <p:nvPr/>
      </p:nvGrpSpPr>
      <p:grpSpPr>
        <a:xfrm>
          <a:off x="0" y="0"/>
          <a:ext cx="0" cy="0"/>
          <a:chOff x="0" y="0"/>
          <a:chExt cx="0" cy="0"/>
        </a:xfrm>
      </p:grpSpPr>
      <p:sp>
        <p:nvSpPr>
          <p:cNvPr id="150" name="Shape 150"/>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51" name="Shape 151"/>
          <p:cNvSpPr/>
          <p:nvPr/>
        </p:nvSpPr>
        <p:spPr>
          <a:xfrm>
            <a:off x="-6351" y="-1"/>
            <a:ext cx="9162290" cy="1166402"/>
          </a:xfrm>
          <a:prstGeom prst="rect">
            <a:avLst/>
          </a:prstGeom>
          <a:solidFill>
            <a:srgbClr val="0083A2"/>
          </a:solidFill>
          <a:ln w="12700">
            <a:miter lim="400000"/>
          </a:ln>
        </p:spPr>
        <p:txBody>
          <a:bodyPr lIns="0" tIns="0" rIns="0" bIns="0" anchor="ctr"/>
          <a:lstStyle/>
          <a:p>
            <a:pPr lvl="0" algn="ctr">
              <a:defRPr>
                <a:solidFill>
                  <a:srgbClr val="BBE0E3"/>
                </a:solidFill>
              </a:defRPr>
            </a:pPr>
            <a:endParaRPr/>
          </a:p>
        </p:txBody>
      </p:sp>
      <p:sp>
        <p:nvSpPr>
          <p:cNvPr id="152" name="Shape 152"/>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solidFill>
                  <a:srgbClr val="FFFFFF"/>
                </a:solidFill>
                <a:latin typeface="Arial"/>
                <a:ea typeface="Arial"/>
                <a:cs typeface="Arial"/>
                <a:sym typeface="Arial"/>
              </a:defRPr>
            </a:lvl1pPr>
            <a:lvl2pPr marL="824592" indent="-367392">
              <a:spcBef>
                <a:spcPts val="700"/>
              </a:spcBef>
              <a:buClrTx/>
              <a:buChar char="–"/>
              <a:defRPr sz="3000" b="1">
                <a:solidFill>
                  <a:srgbClr val="FFFFFF"/>
                </a:solidFill>
                <a:latin typeface="Arial"/>
                <a:ea typeface="Arial"/>
                <a:cs typeface="Arial"/>
                <a:sym typeface="Arial"/>
              </a:defRPr>
            </a:lvl2pPr>
            <a:lvl3pPr marL="1200150" indent="-285750">
              <a:spcBef>
                <a:spcPts val="700"/>
              </a:spcBef>
              <a:buClrTx/>
              <a:defRPr sz="3000" b="1">
                <a:solidFill>
                  <a:srgbClr val="FFFFFF"/>
                </a:solidFill>
                <a:latin typeface="Arial"/>
                <a:ea typeface="Arial"/>
                <a:cs typeface="Arial"/>
                <a:sym typeface="Arial"/>
              </a:defRPr>
            </a:lvl3pPr>
            <a:lvl4pPr marL="1714500" indent="-342900">
              <a:spcBef>
                <a:spcPts val="700"/>
              </a:spcBef>
              <a:buClrTx/>
              <a:buChar char="–"/>
              <a:defRPr sz="3000" b="1">
                <a:solidFill>
                  <a:srgbClr val="FFFFFF"/>
                </a:solidFill>
                <a:latin typeface="Arial"/>
                <a:ea typeface="Arial"/>
                <a:cs typeface="Arial"/>
                <a:sym typeface="Arial"/>
              </a:defRPr>
            </a:lvl4pPr>
            <a:lvl5pPr marL="2171700" indent="-342900">
              <a:spcBef>
                <a:spcPts val="700"/>
              </a:spcBef>
              <a:buClrTx/>
              <a:buChar char="»"/>
              <a:defRPr sz="3000" b="1">
                <a:solidFill>
                  <a:srgbClr val="FFFFFF"/>
                </a:solidFill>
                <a:latin typeface="Arial"/>
                <a:ea typeface="Arial"/>
                <a:cs typeface="Arial"/>
                <a:sym typeface="Arial"/>
              </a:defRPr>
            </a:lvl5pPr>
          </a:lstStyle>
          <a:p>
            <a:pPr lvl="0">
              <a:defRPr sz="1800" b="0">
                <a:solidFill>
                  <a:srgbClr val="000000"/>
                </a:solidFill>
              </a:defRPr>
            </a:pPr>
            <a:r>
              <a:rPr sz="3000" b="1">
                <a:solidFill>
                  <a:srgbClr val="FFFFFF"/>
                </a:solidFill>
              </a:rPr>
              <a:t>Body Level One</a:t>
            </a:r>
          </a:p>
          <a:p>
            <a:pPr lvl="1">
              <a:defRPr sz="1800" b="0">
                <a:solidFill>
                  <a:srgbClr val="000000"/>
                </a:solidFill>
              </a:defRPr>
            </a:pPr>
            <a:r>
              <a:rPr sz="3000" b="1">
                <a:solidFill>
                  <a:srgbClr val="FFFFFF"/>
                </a:solidFill>
              </a:rPr>
              <a:t>Body Level Two</a:t>
            </a:r>
          </a:p>
          <a:p>
            <a:pPr lvl="2">
              <a:defRPr sz="1800" b="0">
                <a:solidFill>
                  <a:srgbClr val="000000"/>
                </a:solidFill>
              </a:defRPr>
            </a:pPr>
            <a:r>
              <a:rPr sz="3000" b="1">
                <a:solidFill>
                  <a:srgbClr val="FFFFFF"/>
                </a:solidFill>
              </a:rPr>
              <a:t>Body Level Three</a:t>
            </a:r>
          </a:p>
          <a:p>
            <a:pPr lvl="3">
              <a:defRPr sz="1800" b="0">
                <a:solidFill>
                  <a:srgbClr val="000000"/>
                </a:solidFill>
              </a:defRPr>
            </a:pPr>
            <a:r>
              <a:rPr sz="3000" b="1">
                <a:solidFill>
                  <a:srgbClr val="FFFFFF"/>
                </a:solidFill>
              </a:rPr>
              <a:t>Body Level Four</a:t>
            </a:r>
          </a:p>
          <a:p>
            <a:pPr lvl="4">
              <a:defRPr sz="1800" b="0">
                <a:solidFill>
                  <a:srgbClr val="000000"/>
                </a:solidFill>
              </a:defRPr>
            </a:pPr>
            <a:r>
              <a:rPr sz="3000" b="1">
                <a:solidFill>
                  <a:srgbClr val="FFFFFF"/>
                </a:solidFill>
              </a:rPr>
              <a:t>Body Level Five</a:t>
            </a:r>
          </a:p>
        </p:txBody>
      </p:sp>
      <p:sp>
        <p:nvSpPr>
          <p:cNvPr id="153" name="Shape 153"/>
          <p:cNvSpPr>
            <a:spLocks noGrp="1"/>
          </p:cNvSpPr>
          <p:nvPr>
            <p:ph type="title"/>
          </p:nvPr>
        </p:nvSpPr>
        <p:spPr>
          <a:xfrm>
            <a:off x="0" y="1170432"/>
            <a:ext cx="9144000" cy="2730164"/>
          </a:xfrm>
          <a:prstGeom prst="rect">
            <a:avLst/>
          </a:prstGeom>
        </p:spPr>
        <p:txBody>
          <a:bodyPr/>
          <a:lstStyle>
            <a:lvl1pPr>
              <a:defRPr>
                <a:solidFill>
                  <a:srgbClr val="004A8F"/>
                </a:solidFill>
              </a:defRPr>
            </a:lvl1pPr>
          </a:lstStyle>
          <a:p>
            <a:pPr lvl="0">
              <a:defRPr sz="1800" b="0">
                <a:solidFill>
                  <a:srgbClr val="000000"/>
                </a:solidFill>
              </a:defRPr>
            </a:pPr>
            <a:r>
              <a:rPr sz="3000" b="1">
                <a:solidFill>
                  <a:srgbClr val="004A8F"/>
                </a:solidFill>
              </a:rPr>
              <a:t>Title Text</a:t>
            </a: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RACTICE-Blue_Title and Content Without Red">
    <p:spTree>
      <p:nvGrpSpPr>
        <p:cNvPr id="1" name=""/>
        <p:cNvGrpSpPr/>
        <p:nvPr/>
      </p:nvGrpSpPr>
      <p:grpSpPr>
        <a:xfrm>
          <a:off x="0" y="0"/>
          <a:ext cx="0" cy="0"/>
          <a:chOff x="0" y="0"/>
          <a:chExt cx="0" cy="0"/>
        </a:xfrm>
      </p:grpSpPr>
      <p:sp>
        <p:nvSpPr>
          <p:cNvPr id="155" name="Shape 155"/>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56" name="Shape 156"/>
          <p:cNvSpPr>
            <a:spLocks noGrp="1"/>
          </p:cNvSpPr>
          <p:nvPr>
            <p:ph type="body" idx="1"/>
          </p:nvPr>
        </p:nvSpPr>
        <p:spPr>
          <a:xfrm>
            <a:off x="365125" y="1170432"/>
            <a:ext cx="8229600" cy="5422392"/>
          </a:xfrm>
          <a:prstGeom prst="rect">
            <a:avLst/>
          </a:prstGeom>
        </p:spPr>
        <p:txBody>
          <a:bodyPr/>
          <a:lstStyle>
            <a:lvl1pPr>
              <a:buClr>
                <a:srgbClr val="004A8F"/>
              </a:buClr>
              <a:buFont typeface="Arial"/>
            </a:lvl1pPr>
            <a:lvl2pPr>
              <a:buClr>
                <a:srgbClr val="004A8F"/>
              </a:buClr>
              <a:buFont typeface="Arial"/>
            </a:lvl2pPr>
            <a:lvl3pPr>
              <a:buClr>
                <a:srgbClr val="004A8F"/>
              </a:buClr>
              <a:buFont typeface="Arial"/>
            </a:lvl3pPr>
            <a:lvl4pPr>
              <a:buClr>
                <a:srgbClr val="004A8F"/>
              </a:buClr>
              <a:buFont typeface="Arial"/>
            </a:lvl4pPr>
            <a:lvl5pPr>
              <a:buClr>
                <a:srgbClr val="004A8F"/>
              </a:buClr>
              <a:buFont typeface="Arial"/>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57" name="Shape 157"/>
          <p:cNvSpPr/>
          <p:nvPr/>
        </p:nvSpPr>
        <p:spPr>
          <a:xfrm>
            <a:off x="-6351" y="-1"/>
            <a:ext cx="9162290" cy="1166402"/>
          </a:xfrm>
          <a:prstGeom prst="rect">
            <a:avLst/>
          </a:prstGeom>
          <a:solidFill>
            <a:srgbClr val="0083A2"/>
          </a:solidFill>
          <a:ln w="12700">
            <a:miter lim="400000"/>
          </a:ln>
        </p:spPr>
        <p:txBody>
          <a:bodyPr lIns="0" tIns="0" rIns="0" bIns="0" anchor="ctr"/>
          <a:lstStyle/>
          <a:p>
            <a:pPr lvl="0" algn="ctr">
              <a:defRPr>
                <a:solidFill>
                  <a:srgbClr val="BBE0E3"/>
                </a:solidFill>
              </a:defRPr>
            </a:pPr>
            <a:endParaRPr/>
          </a:p>
        </p:txBody>
      </p:sp>
    </p:spTree>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PRACTICE-Blue_Two Content Without Red">
    <p:spTree>
      <p:nvGrpSpPr>
        <p:cNvPr id="1" name=""/>
        <p:cNvGrpSpPr/>
        <p:nvPr/>
      </p:nvGrpSpPr>
      <p:grpSpPr>
        <a:xfrm>
          <a:off x="0" y="0"/>
          <a:ext cx="0" cy="0"/>
          <a:chOff x="0" y="0"/>
          <a:chExt cx="0" cy="0"/>
        </a:xfrm>
      </p:grpSpPr>
      <p:sp>
        <p:nvSpPr>
          <p:cNvPr id="159" name="Shape 159"/>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60" name="Shape 160"/>
          <p:cNvSpPr/>
          <p:nvPr/>
        </p:nvSpPr>
        <p:spPr>
          <a:xfrm>
            <a:off x="-6351" y="-1"/>
            <a:ext cx="9162290" cy="1166402"/>
          </a:xfrm>
          <a:prstGeom prst="rect">
            <a:avLst/>
          </a:prstGeom>
          <a:solidFill>
            <a:srgbClr val="0083A2"/>
          </a:solidFill>
          <a:ln w="12700">
            <a:miter lim="400000"/>
          </a:ln>
        </p:spPr>
        <p:txBody>
          <a:bodyPr lIns="0" tIns="0" rIns="0" bIns="0" anchor="ctr"/>
          <a:lstStyle/>
          <a:p>
            <a:pPr lvl="0" algn="ctr">
              <a:defRPr>
                <a:solidFill>
                  <a:srgbClr val="BBE0E3"/>
                </a:solidFill>
              </a:defRPr>
            </a:pPr>
            <a:endParaRPr/>
          </a:p>
        </p:txBody>
      </p:sp>
      <p:sp>
        <p:nvSpPr>
          <p:cNvPr id="161" name="Shape 161"/>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solidFill>
                  <a:srgbClr val="FFFFFF"/>
                </a:solidFill>
                <a:latin typeface="Arial"/>
                <a:ea typeface="Arial"/>
                <a:cs typeface="Arial"/>
                <a:sym typeface="Arial"/>
              </a:defRPr>
            </a:lvl1pPr>
            <a:lvl2pPr marL="824592" indent="-367392">
              <a:spcBef>
                <a:spcPts val="700"/>
              </a:spcBef>
              <a:buClrTx/>
              <a:buChar char="–"/>
              <a:defRPr sz="3000" b="1">
                <a:solidFill>
                  <a:srgbClr val="FFFFFF"/>
                </a:solidFill>
                <a:latin typeface="Arial"/>
                <a:ea typeface="Arial"/>
                <a:cs typeface="Arial"/>
                <a:sym typeface="Arial"/>
              </a:defRPr>
            </a:lvl2pPr>
            <a:lvl3pPr marL="1200150" indent="-285750">
              <a:spcBef>
                <a:spcPts val="700"/>
              </a:spcBef>
              <a:buClrTx/>
              <a:defRPr sz="3000" b="1">
                <a:solidFill>
                  <a:srgbClr val="FFFFFF"/>
                </a:solidFill>
                <a:latin typeface="Arial"/>
                <a:ea typeface="Arial"/>
                <a:cs typeface="Arial"/>
                <a:sym typeface="Arial"/>
              </a:defRPr>
            </a:lvl3pPr>
            <a:lvl4pPr marL="1714500" indent="-342900">
              <a:spcBef>
                <a:spcPts val="700"/>
              </a:spcBef>
              <a:buClrTx/>
              <a:buChar char="–"/>
              <a:defRPr sz="3000" b="1">
                <a:solidFill>
                  <a:srgbClr val="FFFFFF"/>
                </a:solidFill>
                <a:latin typeface="Arial"/>
                <a:ea typeface="Arial"/>
                <a:cs typeface="Arial"/>
                <a:sym typeface="Arial"/>
              </a:defRPr>
            </a:lvl4pPr>
            <a:lvl5pPr marL="2171700" indent="-342900">
              <a:spcBef>
                <a:spcPts val="700"/>
              </a:spcBef>
              <a:buClrTx/>
              <a:buChar char="»"/>
              <a:defRPr sz="3000" b="1">
                <a:solidFill>
                  <a:srgbClr val="FFFFFF"/>
                </a:solidFill>
                <a:latin typeface="Arial"/>
                <a:ea typeface="Arial"/>
                <a:cs typeface="Arial"/>
                <a:sym typeface="Arial"/>
              </a:defRPr>
            </a:lvl5pPr>
          </a:lstStyle>
          <a:p>
            <a:pPr lvl="0">
              <a:defRPr sz="1800" b="0">
                <a:solidFill>
                  <a:srgbClr val="000000"/>
                </a:solidFill>
              </a:defRPr>
            </a:pPr>
            <a:r>
              <a:rPr sz="3000" b="1">
                <a:solidFill>
                  <a:srgbClr val="FFFFFF"/>
                </a:solidFill>
              </a:rPr>
              <a:t>Body Level One</a:t>
            </a:r>
          </a:p>
          <a:p>
            <a:pPr lvl="1">
              <a:defRPr sz="1800" b="0">
                <a:solidFill>
                  <a:srgbClr val="000000"/>
                </a:solidFill>
              </a:defRPr>
            </a:pPr>
            <a:r>
              <a:rPr sz="3000" b="1">
                <a:solidFill>
                  <a:srgbClr val="FFFFFF"/>
                </a:solidFill>
              </a:rPr>
              <a:t>Body Level Two</a:t>
            </a:r>
          </a:p>
          <a:p>
            <a:pPr lvl="2">
              <a:defRPr sz="1800" b="0">
                <a:solidFill>
                  <a:srgbClr val="000000"/>
                </a:solidFill>
              </a:defRPr>
            </a:pPr>
            <a:r>
              <a:rPr sz="3000" b="1">
                <a:solidFill>
                  <a:srgbClr val="FFFFFF"/>
                </a:solidFill>
              </a:rPr>
              <a:t>Body Level Three</a:t>
            </a:r>
          </a:p>
          <a:p>
            <a:pPr lvl="3">
              <a:defRPr sz="1800" b="0">
                <a:solidFill>
                  <a:srgbClr val="000000"/>
                </a:solidFill>
              </a:defRPr>
            </a:pPr>
            <a:r>
              <a:rPr sz="3000" b="1">
                <a:solidFill>
                  <a:srgbClr val="FFFFFF"/>
                </a:solidFill>
              </a:rPr>
              <a:t>Body Level Four</a:t>
            </a:r>
          </a:p>
          <a:p>
            <a:pPr lvl="4">
              <a:defRPr sz="1800" b="0">
                <a:solidFill>
                  <a:srgbClr val="000000"/>
                </a:solidFill>
              </a:defRPr>
            </a:pPr>
            <a:r>
              <a:rPr sz="3000" b="1">
                <a:solidFill>
                  <a:srgbClr val="FFFFFF"/>
                </a:solidFill>
              </a:rPr>
              <a:t>Body Level Five</a:t>
            </a:r>
          </a:p>
        </p:txBody>
      </p:sp>
    </p:spTree>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PRACTICE-Blue_Two Content Without Red_Check points01">
    <p:spTree>
      <p:nvGrpSpPr>
        <p:cNvPr id="1" name=""/>
        <p:cNvGrpSpPr/>
        <p:nvPr/>
      </p:nvGrpSpPr>
      <p:grpSpPr>
        <a:xfrm>
          <a:off x="0" y="0"/>
          <a:ext cx="0" cy="0"/>
          <a:chOff x="0" y="0"/>
          <a:chExt cx="0" cy="0"/>
        </a:xfrm>
      </p:grpSpPr>
      <p:sp>
        <p:nvSpPr>
          <p:cNvPr id="163" name="Shape 163"/>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64" name="Shape 164"/>
          <p:cNvSpPr/>
          <p:nvPr/>
        </p:nvSpPr>
        <p:spPr>
          <a:xfrm>
            <a:off x="-6351" y="-1"/>
            <a:ext cx="9162290" cy="1166402"/>
          </a:xfrm>
          <a:prstGeom prst="rect">
            <a:avLst/>
          </a:prstGeom>
          <a:solidFill>
            <a:srgbClr val="0083A2"/>
          </a:solidFill>
          <a:ln w="12700">
            <a:miter lim="400000"/>
          </a:ln>
        </p:spPr>
        <p:txBody>
          <a:bodyPr lIns="0" tIns="0" rIns="0" bIns="0" anchor="ctr"/>
          <a:lstStyle/>
          <a:p>
            <a:pPr lvl="0" algn="ctr">
              <a:defRPr>
                <a:solidFill>
                  <a:srgbClr val="BBE0E3"/>
                </a:solidFill>
              </a:defRPr>
            </a:pPr>
            <a:endParaRPr/>
          </a:p>
        </p:txBody>
      </p:sp>
      <p:sp>
        <p:nvSpPr>
          <p:cNvPr id="165" name="Shape 165"/>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solidFill>
                  <a:srgbClr val="FFFFFF"/>
                </a:solidFill>
                <a:latin typeface="Arial"/>
                <a:ea typeface="Arial"/>
                <a:cs typeface="Arial"/>
                <a:sym typeface="Arial"/>
              </a:defRPr>
            </a:lvl1pPr>
            <a:lvl2pPr marL="824592" indent="-367392">
              <a:spcBef>
                <a:spcPts val="700"/>
              </a:spcBef>
              <a:buClrTx/>
              <a:buChar char="–"/>
              <a:defRPr sz="3000" b="1">
                <a:solidFill>
                  <a:srgbClr val="FFFFFF"/>
                </a:solidFill>
                <a:latin typeface="Arial"/>
                <a:ea typeface="Arial"/>
                <a:cs typeface="Arial"/>
                <a:sym typeface="Arial"/>
              </a:defRPr>
            </a:lvl2pPr>
            <a:lvl3pPr marL="1200150" indent="-285750">
              <a:spcBef>
                <a:spcPts val="700"/>
              </a:spcBef>
              <a:buClrTx/>
              <a:defRPr sz="3000" b="1">
                <a:solidFill>
                  <a:srgbClr val="FFFFFF"/>
                </a:solidFill>
                <a:latin typeface="Arial"/>
                <a:ea typeface="Arial"/>
                <a:cs typeface="Arial"/>
                <a:sym typeface="Arial"/>
              </a:defRPr>
            </a:lvl3pPr>
            <a:lvl4pPr marL="1714500" indent="-342900">
              <a:spcBef>
                <a:spcPts val="700"/>
              </a:spcBef>
              <a:buClrTx/>
              <a:buChar char="–"/>
              <a:defRPr sz="3000" b="1">
                <a:solidFill>
                  <a:srgbClr val="FFFFFF"/>
                </a:solidFill>
                <a:latin typeface="Arial"/>
                <a:ea typeface="Arial"/>
                <a:cs typeface="Arial"/>
                <a:sym typeface="Arial"/>
              </a:defRPr>
            </a:lvl4pPr>
            <a:lvl5pPr marL="2171700" indent="-342900">
              <a:spcBef>
                <a:spcPts val="700"/>
              </a:spcBef>
              <a:buClrTx/>
              <a:buChar char="»"/>
              <a:defRPr sz="3000" b="1">
                <a:solidFill>
                  <a:srgbClr val="FFFFFF"/>
                </a:solidFill>
                <a:latin typeface="Arial"/>
                <a:ea typeface="Arial"/>
                <a:cs typeface="Arial"/>
                <a:sym typeface="Arial"/>
              </a:defRPr>
            </a:lvl5pPr>
          </a:lstStyle>
          <a:p>
            <a:pPr lvl="0">
              <a:defRPr sz="1800" b="0">
                <a:solidFill>
                  <a:srgbClr val="000000"/>
                </a:solidFill>
              </a:defRPr>
            </a:pPr>
            <a:r>
              <a:rPr sz="3000" b="1">
                <a:solidFill>
                  <a:srgbClr val="FFFFFF"/>
                </a:solidFill>
              </a:rPr>
              <a:t>Body Level One</a:t>
            </a:r>
          </a:p>
          <a:p>
            <a:pPr lvl="1">
              <a:defRPr sz="1800" b="0">
                <a:solidFill>
                  <a:srgbClr val="000000"/>
                </a:solidFill>
              </a:defRPr>
            </a:pPr>
            <a:r>
              <a:rPr sz="3000" b="1">
                <a:solidFill>
                  <a:srgbClr val="FFFFFF"/>
                </a:solidFill>
              </a:rPr>
              <a:t>Body Level Two</a:t>
            </a:r>
          </a:p>
          <a:p>
            <a:pPr lvl="2">
              <a:defRPr sz="1800" b="0">
                <a:solidFill>
                  <a:srgbClr val="000000"/>
                </a:solidFill>
              </a:defRPr>
            </a:pPr>
            <a:r>
              <a:rPr sz="3000" b="1">
                <a:solidFill>
                  <a:srgbClr val="FFFFFF"/>
                </a:solidFill>
              </a:rPr>
              <a:t>Body Level Three</a:t>
            </a:r>
          </a:p>
          <a:p>
            <a:pPr lvl="3">
              <a:defRPr sz="1800" b="0">
                <a:solidFill>
                  <a:srgbClr val="000000"/>
                </a:solidFill>
              </a:defRPr>
            </a:pPr>
            <a:r>
              <a:rPr sz="3000" b="1">
                <a:solidFill>
                  <a:srgbClr val="FFFFFF"/>
                </a:solidFill>
              </a:rPr>
              <a:t>Body Level Four</a:t>
            </a:r>
          </a:p>
          <a:p>
            <a:pPr lvl="4">
              <a:defRPr sz="1800" b="0">
                <a:solidFill>
                  <a:srgbClr val="000000"/>
                </a:solidFill>
              </a:defRPr>
            </a:pPr>
            <a:r>
              <a:rPr sz="3000" b="1">
                <a:solidFill>
                  <a:srgbClr val="FFFFFF"/>
                </a:solidFill>
              </a:rPr>
              <a:t>Body Level Five</a:t>
            </a:r>
          </a:p>
        </p:txBody>
      </p:sp>
      <p:pic>
        <p:nvPicPr>
          <p:cNvPr id="166" name="image2.tif"/>
          <p:cNvPicPr/>
          <p:nvPr/>
        </p:nvPicPr>
        <p:blipFill>
          <a:blip r:embed="rId2">
            <a:extLst/>
          </a:blip>
          <a:stretch>
            <a:fillRect/>
          </a:stretch>
        </p:blipFill>
        <p:spPr>
          <a:xfrm>
            <a:off x="365125" y="1238079"/>
            <a:ext cx="275256" cy="413839"/>
          </a:xfrm>
          <a:prstGeom prst="rect">
            <a:avLst/>
          </a:prstGeom>
          <a:ln w="12700">
            <a:miter lim="400000"/>
          </a:ln>
        </p:spPr>
      </p:pic>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cepts-Gray_Two Content">
    <p:spTree>
      <p:nvGrpSpPr>
        <p:cNvPr id="1" name=""/>
        <p:cNvGrpSpPr/>
        <p:nvPr/>
      </p:nvGrpSpPr>
      <p:grpSpPr>
        <a:xfrm>
          <a:off x="0" y="0"/>
          <a:ext cx="0" cy="0"/>
          <a:chOff x="0" y="0"/>
          <a:chExt cx="0" cy="0"/>
        </a:xfrm>
      </p:grpSpPr>
      <p:sp>
        <p:nvSpPr>
          <p:cNvPr id="16" name="Shape 16"/>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latin typeface="Arial"/>
                <a:ea typeface="Arial"/>
                <a:cs typeface="Arial"/>
                <a:sym typeface="Arial"/>
              </a:defRPr>
            </a:lvl1pPr>
            <a:lvl2pPr marL="824592" indent="-367392">
              <a:spcBef>
                <a:spcPts val="700"/>
              </a:spcBef>
              <a:buClrTx/>
              <a:buChar char="–"/>
              <a:defRPr sz="3000" b="1">
                <a:latin typeface="Arial"/>
                <a:ea typeface="Arial"/>
                <a:cs typeface="Arial"/>
                <a:sym typeface="Arial"/>
              </a:defRPr>
            </a:lvl2pPr>
            <a:lvl3pPr marL="1200150" indent="-285750">
              <a:spcBef>
                <a:spcPts val="700"/>
              </a:spcBef>
              <a:buClrTx/>
              <a:defRPr sz="3000" b="1">
                <a:latin typeface="Arial"/>
                <a:ea typeface="Arial"/>
                <a:cs typeface="Arial"/>
                <a:sym typeface="Arial"/>
              </a:defRPr>
            </a:lvl3pPr>
            <a:lvl4pPr marL="1714500" indent="-342900">
              <a:spcBef>
                <a:spcPts val="700"/>
              </a:spcBef>
              <a:buClrTx/>
              <a:buChar char="–"/>
              <a:defRPr sz="3000" b="1">
                <a:latin typeface="Arial"/>
                <a:ea typeface="Arial"/>
                <a:cs typeface="Arial"/>
                <a:sym typeface="Arial"/>
              </a:defRPr>
            </a:lvl4pPr>
            <a:lvl5pPr marL="2171700" indent="-342900">
              <a:spcBef>
                <a:spcPts val="700"/>
              </a:spcBef>
              <a:buClrTx/>
              <a:buChar char="»"/>
              <a:defRPr sz="3000" b="1">
                <a:latin typeface="Arial"/>
                <a:ea typeface="Arial"/>
                <a:cs typeface="Arial"/>
                <a:sym typeface="Arial"/>
              </a:defRPr>
            </a:lvl5pPr>
          </a:lstStyle>
          <a:p>
            <a:pPr lvl="0">
              <a:defRPr sz="1800" b="0"/>
            </a:pPr>
            <a:r>
              <a:rPr sz="3000" b="1"/>
              <a:t>Body Level One</a:t>
            </a:r>
          </a:p>
          <a:p>
            <a:pPr lvl="1">
              <a:defRPr sz="1800" b="0"/>
            </a:pPr>
            <a:r>
              <a:rPr sz="3000" b="1"/>
              <a:t>Body Level Two</a:t>
            </a:r>
          </a:p>
          <a:p>
            <a:pPr lvl="2">
              <a:defRPr sz="1800" b="0"/>
            </a:pPr>
            <a:r>
              <a:rPr sz="3000" b="1"/>
              <a:t>Body Level Three</a:t>
            </a:r>
          </a:p>
          <a:p>
            <a:pPr lvl="3">
              <a:defRPr sz="1800" b="0"/>
            </a:pPr>
            <a:r>
              <a:rPr sz="3000" b="1"/>
              <a:t>Body Level Four</a:t>
            </a:r>
          </a:p>
          <a:p>
            <a:pPr lvl="4">
              <a:defRPr sz="1800" b="0"/>
            </a:pPr>
            <a:r>
              <a:rPr sz="3000" b="1"/>
              <a:t>Body Level Five</a:t>
            </a:r>
          </a:p>
        </p:txBody>
      </p:sp>
      <p:sp>
        <p:nvSpPr>
          <p:cNvPr id="17" name="Shape 17"/>
          <p:cNvSpPr>
            <a:spLocks noGrp="1"/>
          </p:cNvSpPr>
          <p:nvPr>
            <p:ph type="title"/>
          </p:nvPr>
        </p:nvSpPr>
        <p:spPr>
          <a:xfrm>
            <a:off x="0" y="1170432"/>
            <a:ext cx="9144000" cy="2268499"/>
          </a:xfrm>
          <a:prstGeom prst="rect">
            <a:avLst/>
          </a:prstGeom>
        </p:spPr>
        <p:txBody>
          <a:bodyPr/>
          <a:lstStyle/>
          <a:p>
            <a:pPr lvl="0">
              <a:defRPr sz="1800" b="0">
                <a:solidFill>
                  <a:srgbClr val="000000"/>
                </a:solidFill>
              </a:defRPr>
            </a:pPr>
            <a:r>
              <a:rPr sz="3000" b="1">
                <a:solidFill>
                  <a:srgbClr val="EF3F4A"/>
                </a:solidFill>
              </a:rPr>
              <a:t>Title Text</a:t>
            </a: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68" name="Shape 168"/>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69" name="Shape 169"/>
          <p:cNvSpPr>
            <a:spLocks noGrp="1"/>
          </p:cNvSpPr>
          <p:nvPr>
            <p:ph type="title"/>
          </p:nvPr>
        </p:nvSpPr>
        <p:spPr>
          <a:xfrm>
            <a:off x="0" y="614908"/>
            <a:ext cx="9144000" cy="848132"/>
          </a:xfrm>
          <a:prstGeom prst="rect">
            <a:avLst/>
          </a:prstGeom>
        </p:spPr>
        <p:txBody>
          <a:bodyPr/>
          <a:lstStyle>
            <a:lvl1pPr>
              <a:spcBef>
                <a:spcPts val="1900"/>
              </a:spcBef>
              <a:defRPr sz="3200"/>
            </a:lvl1pPr>
          </a:lstStyle>
          <a:p>
            <a:pPr lvl="0">
              <a:defRPr sz="1800" b="0">
                <a:solidFill>
                  <a:srgbClr val="000000"/>
                </a:solidFill>
              </a:defRPr>
            </a:pPr>
            <a:r>
              <a:rPr sz="3200" b="1">
                <a:solidFill>
                  <a:srgbClr val="EF3F4A"/>
                </a:solidFill>
              </a:rPr>
              <a:t>Title Text</a:t>
            </a:r>
          </a:p>
        </p:txBody>
      </p:sp>
      <p:sp>
        <p:nvSpPr>
          <p:cNvPr id="170" name="Shape 170"/>
          <p:cNvSpPr>
            <a:spLocks noGrp="1"/>
          </p:cNvSpPr>
          <p:nvPr>
            <p:ph type="body" idx="1"/>
          </p:nvPr>
        </p:nvSpPr>
        <p:spPr>
          <a:xfrm>
            <a:off x="365125" y="1463039"/>
            <a:ext cx="4038600" cy="5394962"/>
          </a:xfrm>
          <a:prstGeom prst="rect">
            <a:avLst/>
          </a:prstGeom>
        </p:spPr>
        <p:txBody>
          <a:bodyPr/>
          <a:lstStyle>
            <a:lvl1pPr>
              <a:buClr>
                <a:srgbClr val="EF3F4A"/>
              </a:buClr>
            </a:lvl1pPr>
            <a:lvl2pPr marL="857250" indent="-400050">
              <a:buClr>
                <a:srgbClr val="EF3F4A"/>
              </a:buClr>
              <a:buChar char="–"/>
            </a:lvl2pPr>
            <a:lvl3pPr marL="1234439" indent="-320039">
              <a:buClr>
                <a:srgbClr val="EF3F4A"/>
              </a:buClr>
            </a:lvl3pPr>
            <a:lvl4pPr marL="1727200" indent="-355600">
              <a:buClr>
                <a:srgbClr val="EF3F4A"/>
              </a:buClr>
              <a:buChar char="–"/>
            </a:lvl4pPr>
            <a:lvl5pPr marL="2184400" indent="-355600">
              <a:buClr>
                <a:srgbClr val="EF3F4A"/>
              </a:buClr>
              <a:buChar cha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72" name="Shape 172"/>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173" name="Shape 173"/>
          <p:cNvSpPr>
            <a:spLocks noGrp="1"/>
          </p:cNvSpPr>
          <p:nvPr>
            <p:ph type="body" idx="1"/>
          </p:nvPr>
        </p:nvSpPr>
        <p:spPr>
          <a:xfrm>
            <a:off x="365125" y="1957253"/>
            <a:ext cx="8229600" cy="4900747"/>
          </a:xfrm>
          <a:prstGeom prst="rect">
            <a:avLst/>
          </a:prstGeom>
        </p:spPr>
        <p:txBody>
          <a:bodyPr/>
          <a:lstStyle>
            <a:lvl1pPr>
              <a:buClr>
                <a:srgbClr val="EF3F4A"/>
              </a:buClr>
            </a:lvl1pPr>
            <a:lvl2pPr>
              <a:buClr>
                <a:srgbClr val="EF3F4A"/>
              </a:buClr>
              <a:buChar char="–"/>
            </a:lvl2pPr>
            <a:lvl3pPr>
              <a:buClr>
                <a:srgbClr val="EF3F4A"/>
              </a:buClr>
            </a:lvl3pPr>
            <a:lvl4pPr>
              <a:buClr>
                <a:srgbClr val="EF3F4A"/>
              </a:buClr>
              <a:buChar char="–"/>
            </a:lvl4pPr>
            <a:lvl5pPr>
              <a:buClr>
                <a:srgbClr val="EF3F4A"/>
              </a:buClr>
              <a:buChar cha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74" name="Shape 174"/>
          <p:cNvSpPr>
            <a:spLocks noGrp="1"/>
          </p:cNvSpPr>
          <p:nvPr>
            <p:ph type="title"/>
          </p:nvPr>
        </p:nvSpPr>
        <p:spPr>
          <a:xfrm>
            <a:off x="0" y="614908"/>
            <a:ext cx="9144000" cy="1342346"/>
          </a:xfrm>
          <a:prstGeom prst="rect">
            <a:avLst/>
          </a:prstGeom>
        </p:spPr>
        <p:txBody>
          <a:bodyPr/>
          <a:lstStyle>
            <a:lvl1pPr>
              <a:spcBef>
                <a:spcPts val="1900"/>
              </a:spcBef>
              <a:defRPr sz="3200"/>
            </a:lvl1pPr>
          </a:lstStyle>
          <a:p>
            <a:pPr lvl="0">
              <a:defRPr sz="1800" b="0">
                <a:solidFill>
                  <a:srgbClr val="000000"/>
                </a:solidFill>
              </a:defRPr>
            </a:pPr>
            <a:r>
              <a:rPr sz="3200" b="1">
                <a:solidFill>
                  <a:srgbClr val="EF3F4A"/>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cepts-Gray1_Title and Content">
    <p:spTree>
      <p:nvGrpSpPr>
        <p:cNvPr id="1" name=""/>
        <p:cNvGrpSpPr/>
        <p:nvPr/>
      </p:nvGrpSpPr>
      <p:grpSpPr>
        <a:xfrm>
          <a:off x="0" y="0"/>
          <a:ext cx="0" cy="0"/>
          <a:chOff x="0" y="0"/>
          <a:chExt cx="0" cy="0"/>
        </a:xfrm>
      </p:grpSpPr>
      <p:sp>
        <p:nvSpPr>
          <p:cNvPr id="19" name="Shape 19"/>
          <p:cNvSpPr>
            <a:spLocks noGrp="1"/>
          </p:cNvSpPr>
          <p:nvPr>
            <p:ph type="body" idx="1"/>
          </p:nvPr>
        </p:nvSpPr>
        <p:spPr>
          <a:xfrm>
            <a:off x="365125" y="1170432"/>
            <a:ext cx="8229600" cy="5422392"/>
          </a:xfrm>
          <a:prstGeom prst="rect">
            <a:avLst/>
          </a:prstGeom>
        </p:spPr>
        <p:txBody>
          <a:bodyPr/>
          <a:lstStyle>
            <a:lvl1pPr>
              <a:buFont typeface="Arial"/>
            </a:lvl1pPr>
            <a:lvl2pPr>
              <a:buFont typeface="Arial"/>
            </a:lvl2pPr>
            <a:lvl3pPr>
              <a:buFont typeface="Arial"/>
            </a:lvl3pPr>
            <a:lvl4pPr>
              <a:buFont typeface="Arial"/>
            </a:lvl4pPr>
            <a:lvl5pPr>
              <a:buFont typeface="Arial"/>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2_Concepts-Gray2_Two Content">
    <p:spTree>
      <p:nvGrpSpPr>
        <p:cNvPr id="1" name=""/>
        <p:cNvGrpSpPr/>
        <p:nvPr/>
      </p:nvGrpSpPr>
      <p:grpSpPr>
        <a:xfrm>
          <a:off x="0" y="0"/>
          <a:ext cx="0" cy="0"/>
          <a:chOff x="0" y="0"/>
          <a:chExt cx="0" cy="0"/>
        </a:xfrm>
      </p:grpSpPr>
      <p:sp>
        <p:nvSpPr>
          <p:cNvPr id="21" name="Shape 21"/>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latin typeface="Arial"/>
                <a:ea typeface="Arial"/>
                <a:cs typeface="Arial"/>
                <a:sym typeface="Arial"/>
              </a:defRPr>
            </a:lvl1pPr>
            <a:lvl2pPr marL="824592" indent="-367392">
              <a:spcBef>
                <a:spcPts val="700"/>
              </a:spcBef>
              <a:buClrTx/>
              <a:buChar char="–"/>
              <a:defRPr sz="3000" b="1">
                <a:latin typeface="Arial"/>
                <a:ea typeface="Arial"/>
                <a:cs typeface="Arial"/>
                <a:sym typeface="Arial"/>
              </a:defRPr>
            </a:lvl2pPr>
            <a:lvl3pPr marL="1200150" indent="-285750">
              <a:spcBef>
                <a:spcPts val="700"/>
              </a:spcBef>
              <a:buClrTx/>
              <a:defRPr sz="3000" b="1">
                <a:latin typeface="Arial"/>
                <a:ea typeface="Arial"/>
                <a:cs typeface="Arial"/>
                <a:sym typeface="Arial"/>
              </a:defRPr>
            </a:lvl3pPr>
            <a:lvl4pPr marL="1714500" indent="-342900">
              <a:spcBef>
                <a:spcPts val="700"/>
              </a:spcBef>
              <a:buClrTx/>
              <a:buChar char="–"/>
              <a:defRPr sz="3000" b="1">
                <a:latin typeface="Arial"/>
                <a:ea typeface="Arial"/>
                <a:cs typeface="Arial"/>
                <a:sym typeface="Arial"/>
              </a:defRPr>
            </a:lvl4pPr>
            <a:lvl5pPr marL="2171700" indent="-342900">
              <a:spcBef>
                <a:spcPts val="700"/>
              </a:spcBef>
              <a:buClrTx/>
              <a:buChar char="»"/>
              <a:defRPr sz="3000" b="1">
                <a:latin typeface="Arial"/>
                <a:ea typeface="Arial"/>
                <a:cs typeface="Arial"/>
                <a:sym typeface="Arial"/>
              </a:defRPr>
            </a:lvl5pPr>
          </a:lstStyle>
          <a:p>
            <a:pPr lvl="0">
              <a:defRPr sz="1800" b="0"/>
            </a:pPr>
            <a:r>
              <a:rPr sz="3000" b="1"/>
              <a:t>Body Level One</a:t>
            </a:r>
          </a:p>
          <a:p>
            <a:pPr lvl="1">
              <a:defRPr sz="1800" b="0"/>
            </a:pPr>
            <a:r>
              <a:rPr sz="3000" b="1"/>
              <a:t>Body Level Two</a:t>
            </a:r>
          </a:p>
          <a:p>
            <a:pPr lvl="2">
              <a:defRPr sz="1800" b="0"/>
            </a:pPr>
            <a:r>
              <a:rPr sz="3000" b="1"/>
              <a:t>Body Level Three</a:t>
            </a:r>
          </a:p>
          <a:p>
            <a:pPr lvl="3">
              <a:defRPr sz="1800" b="0"/>
            </a:pPr>
            <a:r>
              <a:rPr sz="3000" b="1"/>
              <a:t>Body Level Four</a:t>
            </a:r>
          </a:p>
          <a:p>
            <a:pPr lvl="4">
              <a:defRPr sz="1800" b="0"/>
            </a:pPr>
            <a:r>
              <a:rPr sz="3000" b="1"/>
              <a:t>Body Level Five</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Concepts-Blue1_Title and Content">
    <p:spTree>
      <p:nvGrpSpPr>
        <p:cNvPr id="1" name=""/>
        <p:cNvGrpSpPr/>
        <p:nvPr/>
      </p:nvGrpSpPr>
      <p:grpSpPr>
        <a:xfrm>
          <a:off x="0" y="0"/>
          <a:ext cx="0" cy="0"/>
          <a:chOff x="0" y="0"/>
          <a:chExt cx="0" cy="0"/>
        </a:xfrm>
      </p:grpSpPr>
      <p:sp>
        <p:nvSpPr>
          <p:cNvPr id="23" name="Shape 23"/>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24" name="Shape 24"/>
          <p:cNvSpPr>
            <a:spLocks noGrp="1"/>
          </p:cNvSpPr>
          <p:nvPr>
            <p:ph type="title"/>
          </p:nvPr>
        </p:nvSpPr>
        <p:spPr>
          <a:xfrm>
            <a:off x="0" y="1170432"/>
            <a:ext cx="9144000" cy="2268499"/>
          </a:xfrm>
          <a:prstGeom prst="rect">
            <a:avLst/>
          </a:prstGeom>
        </p:spPr>
        <p:txBody>
          <a:bodyPr/>
          <a:lstStyle>
            <a:lvl1pPr>
              <a:defRPr>
                <a:solidFill>
                  <a:srgbClr val="004A8F"/>
                </a:solidFill>
              </a:defRPr>
            </a:lvl1pPr>
          </a:lstStyle>
          <a:p>
            <a:pPr lvl="0">
              <a:defRPr sz="1800" b="0">
                <a:solidFill>
                  <a:srgbClr val="000000"/>
                </a:solidFill>
              </a:defRPr>
            </a:pPr>
            <a:r>
              <a:rPr sz="3000" b="1">
                <a:solidFill>
                  <a:srgbClr val="004A8F"/>
                </a:solidFill>
              </a:rPr>
              <a:t>Title Text</a:t>
            </a:r>
          </a:p>
        </p:txBody>
      </p:sp>
      <p:sp>
        <p:nvSpPr>
          <p:cNvPr id="25" name="Shape 25"/>
          <p:cNvSpPr/>
          <p:nvPr/>
        </p:nvSpPr>
        <p:spPr>
          <a:xfrm>
            <a:off x="-6351" y="-1"/>
            <a:ext cx="9162290" cy="1166402"/>
          </a:xfrm>
          <a:prstGeom prst="rect">
            <a:avLst/>
          </a:prstGeom>
          <a:solidFill>
            <a:srgbClr val="004A8F"/>
          </a:solidFill>
          <a:ln w="12700">
            <a:miter lim="400000"/>
          </a:ln>
        </p:spPr>
        <p:txBody>
          <a:bodyPr lIns="0" tIns="0" rIns="0" bIns="0" anchor="ctr"/>
          <a:lstStyle/>
          <a:p>
            <a:pPr lvl="0" algn="ctr">
              <a:defRPr>
                <a:solidFill>
                  <a:srgbClr val="BBE0E3"/>
                </a:solidFill>
              </a:defRPr>
            </a:pPr>
            <a:endParaRPr/>
          </a:p>
        </p:txBody>
      </p:sp>
      <p:sp>
        <p:nvSpPr>
          <p:cNvPr id="26" name="Shape 26"/>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solidFill>
                  <a:srgbClr val="FFFFFF"/>
                </a:solidFill>
                <a:latin typeface="Arial"/>
                <a:ea typeface="Arial"/>
                <a:cs typeface="Arial"/>
                <a:sym typeface="Arial"/>
              </a:defRPr>
            </a:lvl1pPr>
            <a:lvl2pPr marL="824592" indent="-367392">
              <a:spcBef>
                <a:spcPts val="700"/>
              </a:spcBef>
              <a:buClrTx/>
              <a:buChar char="–"/>
              <a:defRPr sz="3000" b="1">
                <a:solidFill>
                  <a:srgbClr val="FFFFFF"/>
                </a:solidFill>
                <a:latin typeface="Arial"/>
                <a:ea typeface="Arial"/>
                <a:cs typeface="Arial"/>
                <a:sym typeface="Arial"/>
              </a:defRPr>
            </a:lvl2pPr>
            <a:lvl3pPr marL="1200150" indent="-285750">
              <a:spcBef>
                <a:spcPts val="700"/>
              </a:spcBef>
              <a:buClrTx/>
              <a:defRPr sz="3000" b="1">
                <a:solidFill>
                  <a:srgbClr val="FFFFFF"/>
                </a:solidFill>
                <a:latin typeface="Arial"/>
                <a:ea typeface="Arial"/>
                <a:cs typeface="Arial"/>
                <a:sym typeface="Arial"/>
              </a:defRPr>
            </a:lvl3pPr>
            <a:lvl4pPr marL="1714500" indent="-342900">
              <a:spcBef>
                <a:spcPts val="700"/>
              </a:spcBef>
              <a:buClrTx/>
              <a:buChar char="–"/>
              <a:defRPr sz="3000" b="1">
                <a:solidFill>
                  <a:srgbClr val="FFFFFF"/>
                </a:solidFill>
                <a:latin typeface="Arial"/>
                <a:ea typeface="Arial"/>
                <a:cs typeface="Arial"/>
                <a:sym typeface="Arial"/>
              </a:defRPr>
            </a:lvl4pPr>
            <a:lvl5pPr marL="2171700" indent="-342900">
              <a:spcBef>
                <a:spcPts val="700"/>
              </a:spcBef>
              <a:buClrTx/>
              <a:buChar char="»"/>
              <a:defRPr sz="3000" b="1">
                <a:solidFill>
                  <a:srgbClr val="FFFFFF"/>
                </a:solidFill>
                <a:latin typeface="Arial"/>
                <a:ea typeface="Arial"/>
                <a:cs typeface="Arial"/>
                <a:sym typeface="Arial"/>
              </a:defRPr>
            </a:lvl5pPr>
          </a:lstStyle>
          <a:p>
            <a:pPr lvl="0">
              <a:defRPr sz="1800" b="0">
                <a:solidFill>
                  <a:srgbClr val="000000"/>
                </a:solidFill>
              </a:defRPr>
            </a:pPr>
            <a:r>
              <a:rPr sz="3000" b="1">
                <a:solidFill>
                  <a:srgbClr val="FFFFFF"/>
                </a:solidFill>
              </a:rPr>
              <a:t>Body Level One</a:t>
            </a:r>
          </a:p>
          <a:p>
            <a:pPr lvl="1">
              <a:defRPr sz="1800" b="0">
                <a:solidFill>
                  <a:srgbClr val="000000"/>
                </a:solidFill>
              </a:defRPr>
            </a:pPr>
            <a:r>
              <a:rPr sz="3000" b="1">
                <a:solidFill>
                  <a:srgbClr val="FFFFFF"/>
                </a:solidFill>
              </a:rPr>
              <a:t>Body Level Two</a:t>
            </a:r>
          </a:p>
          <a:p>
            <a:pPr lvl="2">
              <a:defRPr sz="1800" b="0">
                <a:solidFill>
                  <a:srgbClr val="000000"/>
                </a:solidFill>
              </a:defRPr>
            </a:pPr>
            <a:r>
              <a:rPr sz="3000" b="1">
                <a:solidFill>
                  <a:srgbClr val="FFFFFF"/>
                </a:solidFill>
              </a:rPr>
              <a:t>Body Level Three</a:t>
            </a:r>
          </a:p>
          <a:p>
            <a:pPr lvl="3">
              <a:defRPr sz="1800" b="0">
                <a:solidFill>
                  <a:srgbClr val="000000"/>
                </a:solidFill>
              </a:defRPr>
            </a:pPr>
            <a:r>
              <a:rPr sz="3000" b="1">
                <a:solidFill>
                  <a:srgbClr val="FFFFFF"/>
                </a:solidFill>
              </a:rPr>
              <a:t>Body Level Four</a:t>
            </a:r>
          </a:p>
          <a:p>
            <a:pPr lvl="4">
              <a:defRPr sz="1800" b="0">
                <a:solidFill>
                  <a:srgbClr val="000000"/>
                </a:solidFill>
              </a:defRPr>
            </a:pPr>
            <a:r>
              <a:rPr sz="3000" b="1">
                <a:solidFill>
                  <a:srgbClr val="FFFFFF"/>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_Concepts-Blue2_Two Content2">
    <p:spTree>
      <p:nvGrpSpPr>
        <p:cNvPr id="1" name=""/>
        <p:cNvGrpSpPr/>
        <p:nvPr/>
      </p:nvGrpSpPr>
      <p:grpSpPr>
        <a:xfrm>
          <a:off x="0" y="0"/>
          <a:ext cx="0" cy="0"/>
          <a:chOff x="0" y="0"/>
          <a:chExt cx="0" cy="0"/>
        </a:xfrm>
      </p:grpSpPr>
      <p:sp>
        <p:nvSpPr>
          <p:cNvPr id="28" name="Shape 28"/>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29" name="Shape 29"/>
          <p:cNvSpPr/>
          <p:nvPr/>
        </p:nvSpPr>
        <p:spPr>
          <a:xfrm>
            <a:off x="-6351" y="-1"/>
            <a:ext cx="9162290" cy="1166402"/>
          </a:xfrm>
          <a:prstGeom prst="rect">
            <a:avLst/>
          </a:prstGeom>
          <a:solidFill>
            <a:srgbClr val="004A8F"/>
          </a:solidFill>
          <a:ln w="12700">
            <a:miter lim="400000"/>
          </a:ln>
        </p:spPr>
        <p:txBody>
          <a:bodyPr lIns="0" tIns="0" rIns="0" bIns="0" anchor="ctr"/>
          <a:lstStyle/>
          <a:p>
            <a:pPr lvl="0" algn="ctr">
              <a:defRPr>
                <a:solidFill>
                  <a:srgbClr val="BBE0E3"/>
                </a:solidFill>
              </a:defRPr>
            </a:pPr>
            <a:endParaRPr/>
          </a:p>
        </p:txBody>
      </p:sp>
      <p:sp>
        <p:nvSpPr>
          <p:cNvPr id="30" name="Shape 30"/>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solidFill>
                  <a:srgbClr val="FFFFFF"/>
                </a:solidFill>
                <a:latin typeface="Arial"/>
                <a:ea typeface="Arial"/>
                <a:cs typeface="Arial"/>
                <a:sym typeface="Arial"/>
              </a:defRPr>
            </a:lvl1pPr>
            <a:lvl2pPr marL="824592" indent="-367392">
              <a:spcBef>
                <a:spcPts val="700"/>
              </a:spcBef>
              <a:buClrTx/>
              <a:buChar char="–"/>
              <a:defRPr sz="3000" b="1">
                <a:solidFill>
                  <a:srgbClr val="FFFFFF"/>
                </a:solidFill>
                <a:latin typeface="Arial"/>
                <a:ea typeface="Arial"/>
                <a:cs typeface="Arial"/>
                <a:sym typeface="Arial"/>
              </a:defRPr>
            </a:lvl2pPr>
            <a:lvl3pPr marL="1200150" indent="-285750">
              <a:spcBef>
                <a:spcPts val="700"/>
              </a:spcBef>
              <a:buClrTx/>
              <a:defRPr sz="3000" b="1">
                <a:solidFill>
                  <a:srgbClr val="FFFFFF"/>
                </a:solidFill>
                <a:latin typeface="Arial"/>
                <a:ea typeface="Arial"/>
                <a:cs typeface="Arial"/>
                <a:sym typeface="Arial"/>
              </a:defRPr>
            </a:lvl3pPr>
            <a:lvl4pPr marL="1714500" indent="-342900">
              <a:spcBef>
                <a:spcPts val="700"/>
              </a:spcBef>
              <a:buClrTx/>
              <a:buChar char="–"/>
              <a:defRPr sz="3000" b="1">
                <a:solidFill>
                  <a:srgbClr val="FFFFFF"/>
                </a:solidFill>
                <a:latin typeface="Arial"/>
                <a:ea typeface="Arial"/>
                <a:cs typeface="Arial"/>
                <a:sym typeface="Arial"/>
              </a:defRPr>
            </a:lvl4pPr>
            <a:lvl5pPr marL="2171700" indent="-342900">
              <a:spcBef>
                <a:spcPts val="700"/>
              </a:spcBef>
              <a:buClrTx/>
              <a:buChar char="»"/>
              <a:defRPr sz="3000" b="1">
                <a:solidFill>
                  <a:srgbClr val="FFFFFF"/>
                </a:solidFill>
                <a:latin typeface="Arial"/>
                <a:ea typeface="Arial"/>
                <a:cs typeface="Arial"/>
                <a:sym typeface="Arial"/>
              </a:defRPr>
            </a:lvl5pPr>
          </a:lstStyle>
          <a:p>
            <a:pPr lvl="0">
              <a:defRPr sz="1800" b="0">
                <a:solidFill>
                  <a:srgbClr val="000000"/>
                </a:solidFill>
              </a:defRPr>
            </a:pPr>
            <a:r>
              <a:rPr sz="3000" b="1">
                <a:solidFill>
                  <a:srgbClr val="FFFFFF"/>
                </a:solidFill>
              </a:rPr>
              <a:t>Body Level One</a:t>
            </a:r>
          </a:p>
          <a:p>
            <a:pPr lvl="1">
              <a:defRPr sz="1800" b="0">
                <a:solidFill>
                  <a:srgbClr val="000000"/>
                </a:solidFill>
              </a:defRPr>
            </a:pPr>
            <a:r>
              <a:rPr sz="3000" b="1">
                <a:solidFill>
                  <a:srgbClr val="FFFFFF"/>
                </a:solidFill>
              </a:rPr>
              <a:t>Body Level Two</a:t>
            </a:r>
          </a:p>
          <a:p>
            <a:pPr lvl="2">
              <a:defRPr sz="1800" b="0">
                <a:solidFill>
                  <a:srgbClr val="000000"/>
                </a:solidFill>
              </a:defRPr>
            </a:pPr>
            <a:r>
              <a:rPr sz="3000" b="1">
                <a:solidFill>
                  <a:srgbClr val="FFFFFF"/>
                </a:solidFill>
              </a:rPr>
              <a:t>Body Level Three</a:t>
            </a:r>
          </a:p>
          <a:p>
            <a:pPr lvl="3">
              <a:defRPr sz="1800" b="0">
                <a:solidFill>
                  <a:srgbClr val="000000"/>
                </a:solidFill>
              </a:defRPr>
            </a:pPr>
            <a:r>
              <a:rPr sz="3000" b="1">
                <a:solidFill>
                  <a:srgbClr val="FFFFFF"/>
                </a:solidFill>
              </a:rPr>
              <a:t>Body Level Four</a:t>
            </a:r>
          </a:p>
          <a:p>
            <a:pPr lvl="4">
              <a:defRPr sz="1800" b="0">
                <a:solidFill>
                  <a:srgbClr val="000000"/>
                </a:solidFill>
              </a:defRPr>
            </a:pPr>
            <a:r>
              <a:rPr sz="3000" b="1">
                <a:solidFill>
                  <a:srgbClr val="FFFFFF"/>
                </a:solidFill>
              </a:rPr>
              <a:t>Body Level Five</a:t>
            </a:r>
          </a:p>
        </p:txBody>
      </p:sp>
      <p:sp>
        <p:nvSpPr>
          <p:cNvPr id="31" name="Shape 31"/>
          <p:cNvSpPr>
            <a:spLocks noGrp="1"/>
          </p:cNvSpPr>
          <p:nvPr>
            <p:ph type="title"/>
          </p:nvPr>
        </p:nvSpPr>
        <p:spPr>
          <a:xfrm>
            <a:off x="0" y="1170432"/>
            <a:ext cx="9144000" cy="2268499"/>
          </a:xfrm>
          <a:prstGeom prst="rect">
            <a:avLst/>
          </a:prstGeom>
        </p:spPr>
        <p:txBody>
          <a:bodyPr/>
          <a:lstStyle>
            <a:lvl1pPr>
              <a:defRPr>
                <a:solidFill>
                  <a:srgbClr val="004A8F"/>
                </a:solidFill>
              </a:defRPr>
            </a:lvl1pPr>
          </a:lstStyle>
          <a:p>
            <a:pPr lvl="0">
              <a:defRPr sz="1800" b="0">
                <a:solidFill>
                  <a:srgbClr val="000000"/>
                </a:solidFill>
              </a:defRPr>
            </a:pPr>
            <a:r>
              <a:rPr sz="3000" b="1">
                <a:solidFill>
                  <a:srgbClr val="004A8F"/>
                </a:solidFill>
              </a:rPr>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_Concepts-Blue2_Title and Content">
    <p:spTree>
      <p:nvGrpSpPr>
        <p:cNvPr id="1" name=""/>
        <p:cNvGrpSpPr/>
        <p:nvPr/>
      </p:nvGrpSpPr>
      <p:grpSpPr>
        <a:xfrm>
          <a:off x="0" y="0"/>
          <a:ext cx="0" cy="0"/>
          <a:chOff x="0" y="0"/>
          <a:chExt cx="0" cy="0"/>
        </a:xfrm>
      </p:grpSpPr>
      <p:sp>
        <p:nvSpPr>
          <p:cNvPr id="33" name="Shape 33"/>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34" name="Shape 34"/>
          <p:cNvSpPr>
            <a:spLocks noGrp="1"/>
          </p:cNvSpPr>
          <p:nvPr>
            <p:ph type="title"/>
          </p:nvPr>
        </p:nvSpPr>
        <p:spPr>
          <a:xfrm>
            <a:off x="0" y="1170432"/>
            <a:ext cx="9144000" cy="1197864"/>
          </a:xfrm>
          <a:prstGeom prst="rect">
            <a:avLst/>
          </a:prstGeom>
        </p:spPr>
        <p:txBody>
          <a:bodyPr/>
          <a:lstStyle>
            <a:lvl1pPr>
              <a:defRPr>
                <a:solidFill>
                  <a:srgbClr val="004A8F"/>
                </a:solidFill>
              </a:defRPr>
            </a:lvl1pPr>
          </a:lstStyle>
          <a:p>
            <a:pPr lvl="0">
              <a:defRPr sz="1800" b="0">
                <a:solidFill>
                  <a:srgbClr val="000000"/>
                </a:solidFill>
              </a:defRPr>
            </a:pPr>
            <a:r>
              <a:rPr sz="3000" b="1">
                <a:solidFill>
                  <a:srgbClr val="004A8F"/>
                </a:solidFill>
              </a:rPr>
              <a:t>Title Text</a:t>
            </a:r>
          </a:p>
        </p:txBody>
      </p:sp>
      <p:sp>
        <p:nvSpPr>
          <p:cNvPr id="35" name="Shape 35"/>
          <p:cNvSpPr>
            <a:spLocks noGrp="1"/>
          </p:cNvSpPr>
          <p:nvPr>
            <p:ph type="body" idx="1"/>
          </p:nvPr>
        </p:nvSpPr>
        <p:spPr>
          <a:xfrm>
            <a:off x="365125" y="2368295"/>
            <a:ext cx="8229600" cy="4489706"/>
          </a:xfrm>
          <a:prstGeom prst="rect">
            <a:avLst/>
          </a:prstGeom>
        </p:spPr>
        <p:txBody>
          <a:bodyPr/>
          <a:lstStyle>
            <a:lvl1pPr>
              <a:buClr>
                <a:srgbClr val="004A8F"/>
              </a:buClr>
              <a:buFont typeface="Arial"/>
            </a:lvl1pPr>
            <a:lvl2pPr>
              <a:buClr>
                <a:srgbClr val="004A8F"/>
              </a:buClr>
              <a:buFont typeface="Arial"/>
            </a:lvl2pPr>
            <a:lvl3pPr>
              <a:buClr>
                <a:srgbClr val="004A8F"/>
              </a:buClr>
              <a:buFont typeface="Arial"/>
            </a:lvl3pPr>
            <a:lvl4pPr>
              <a:buClr>
                <a:srgbClr val="004A8F"/>
              </a:buClr>
              <a:buFont typeface="Arial"/>
            </a:lvl4pPr>
            <a:lvl5pPr>
              <a:buClr>
                <a:srgbClr val="004A8F"/>
              </a:buClr>
              <a:buFont typeface="Arial"/>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36" name="Shape 36"/>
          <p:cNvSpPr/>
          <p:nvPr/>
        </p:nvSpPr>
        <p:spPr>
          <a:xfrm>
            <a:off x="-6351" y="-1"/>
            <a:ext cx="9162290" cy="1166402"/>
          </a:xfrm>
          <a:prstGeom prst="rect">
            <a:avLst/>
          </a:prstGeom>
          <a:solidFill>
            <a:srgbClr val="004A8F"/>
          </a:solidFill>
          <a:ln w="12700">
            <a:miter lim="400000"/>
          </a:ln>
        </p:spPr>
        <p:txBody>
          <a:bodyPr lIns="0" tIns="0" rIns="0" bIns="0" anchor="ctr"/>
          <a:lstStyle/>
          <a:p>
            <a:pPr lvl="0" algn="ctr">
              <a:defRPr>
                <a:solidFill>
                  <a:srgbClr val="BBE0E3"/>
                </a:solidFill>
              </a:defRPr>
            </a:pPr>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_Concepts-Blue2_Two Content">
    <p:spTree>
      <p:nvGrpSpPr>
        <p:cNvPr id="1" name=""/>
        <p:cNvGrpSpPr/>
        <p:nvPr/>
      </p:nvGrpSpPr>
      <p:grpSpPr>
        <a:xfrm>
          <a:off x="0" y="0"/>
          <a:ext cx="0" cy="0"/>
          <a:chOff x="0" y="0"/>
          <a:chExt cx="0" cy="0"/>
        </a:xfrm>
      </p:grpSpPr>
      <p:sp>
        <p:nvSpPr>
          <p:cNvPr id="38" name="Shape 38"/>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39" name="Shape 39"/>
          <p:cNvSpPr/>
          <p:nvPr/>
        </p:nvSpPr>
        <p:spPr>
          <a:xfrm>
            <a:off x="-6351" y="-1"/>
            <a:ext cx="9162290" cy="1166402"/>
          </a:xfrm>
          <a:prstGeom prst="rect">
            <a:avLst/>
          </a:prstGeom>
          <a:solidFill>
            <a:srgbClr val="004A8F"/>
          </a:solidFill>
          <a:ln w="12700">
            <a:miter lim="400000"/>
          </a:ln>
        </p:spPr>
        <p:txBody>
          <a:bodyPr lIns="0" tIns="0" rIns="0" bIns="0" anchor="ctr"/>
          <a:lstStyle/>
          <a:p>
            <a:pPr lvl="0" algn="ctr">
              <a:defRPr>
                <a:solidFill>
                  <a:srgbClr val="BBE0E3"/>
                </a:solidFill>
              </a:defRPr>
            </a:pPr>
            <a:endParaRPr/>
          </a:p>
        </p:txBody>
      </p:sp>
      <p:sp>
        <p:nvSpPr>
          <p:cNvPr id="40" name="Shape 40"/>
          <p:cNvSpPr>
            <a:spLocks noGrp="1"/>
          </p:cNvSpPr>
          <p:nvPr>
            <p:ph type="body" idx="1"/>
          </p:nvPr>
        </p:nvSpPr>
        <p:spPr>
          <a:xfrm>
            <a:off x="0" y="0"/>
            <a:ext cx="9144000" cy="1157760"/>
          </a:xfrm>
          <a:prstGeom prst="rect">
            <a:avLst/>
          </a:prstGeom>
        </p:spPr>
        <p:txBody>
          <a:bodyPr anchor="ctr"/>
          <a:lstStyle>
            <a:lvl1pPr marL="0" indent="0">
              <a:spcBef>
                <a:spcPts val="700"/>
              </a:spcBef>
              <a:buClrTx/>
              <a:buSzTx/>
              <a:buNone/>
              <a:defRPr sz="3000" b="1">
                <a:solidFill>
                  <a:srgbClr val="FFFFFF"/>
                </a:solidFill>
                <a:latin typeface="Arial"/>
                <a:ea typeface="Arial"/>
                <a:cs typeface="Arial"/>
                <a:sym typeface="Arial"/>
              </a:defRPr>
            </a:lvl1pPr>
            <a:lvl2pPr marL="824592" indent="-367392">
              <a:spcBef>
                <a:spcPts val="700"/>
              </a:spcBef>
              <a:buClrTx/>
              <a:buChar char="–"/>
              <a:defRPr sz="3000" b="1">
                <a:solidFill>
                  <a:srgbClr val="FFFFFF"/>
                </a:solidFill>
                <a:latin typeface="Arial"/>
                <a:ea typeface="Arial"/>
                <a:cs typeface="Arial"/>
                <a:sym typeface="Arial"/>
              </a:defRPr>
            </a:lvl2pPr>
            <a:lvl3pPr marL="1200150" indent="-285750">
              <a:spcBef>
                <a:spcPts val="700"/>
              </a:spcBef>
              <a:buClrTx/>
              <a:defRPr sz="3000" b="1">
                <a:solidFill>
                  <a:srgbClr val="FFFFFF"/>
                </a:solidFill>
                <a:latin typeface="Arial"/>
                <a:ea typeface="Arial"/>
                <a:cs typeface="Arial"/>
                <a:sym typeface="Arial"/>
              </a:defRPr>
            </a:lvl3pPr>
            <a:lvl4pPr marL="1714500" indent="-342900">
              <a:spcBef>
                <a:spcPts val="700"/>
              </a:spcBef>
              <a:buClrTx/>
              <a:buChar char="–"/>
              <a:defRPr sz="3000" b="1">
                <a:solidFill>
                  <a:srgbClr val="FFFFFF"/>
                </a:solidFill>
                <a:latin typeface="Arial"/>
                <a:ea typeface="Arial"/>
                <a:cs typeface="Arial"/>
                <a:sym typeface="Arial"/>
              </a:defRPr>
            </a:lvl4pPr>
            <a:lvl5pPr marL="2171700" indent="-342900">
              <a:spcBef>
                <a:spcPts val="700"/>
              </a:spcBef>
              <a:buClrTx/>
              <a:buChar char="»"/>
              <a:defRPr sz="3000" b="1">
                <a:solidFill>
                  <a:srgbClr val="FFFFFF"/>
                </a:solidFill>
                <a:latin typeface="Arial"/>
                <a:ea typeface="Arial"/>
                <a:cs typeface="Arial"/>
                <a:sym typeface="Arial"/>
              </a:defRPr>
            </a:lvl5pPr>
          </a:lstStyle>
          <a:p>
            <a:pPr lvl="0">
              <a:defRPr sz="1800" b="0">
                <a:solidFill>
                  <a:srgbClr val="000000"/>
                </a:solidFill>
              </a:defRPr>
            </a:pPr>
            <a:r>
              <a:rPr sz="3000" b="1">
                <a:solidFill>
                  <a:srgbClr val="FFFFFF"/>
                </a:solidFill>
              </a:rPr>
              <a:t>Body Level One</a:t>
            </a:r>
          </a:p>
          <a:p>
            <a:pPr lvl="1">
              <a:defRPr sz="1800" b="0">
                <a:solidFill>
                  <a:srgbClr val="000000"/>
                </a:solidFill>
              </a:defRPr>
            </a:pPr>
            <a:r>
              <a:rPr sz="3000" b="1">
                <a:solidFill>
                  <a:srgbClr val="FFFFFF"/>
                </a:solidFill>
              </a:rPr>
              <a:t>Body Level Two</a:t>
            </a:r>
          </a:p>
          <a:p>
            <a:pPr lvl="2">
              <a:defRPr sz="1800" b="0">
                <a:solidFill>
                  <a:srgbClr val="000000"/>
                </a:solidFill>
              </a:defRPr>
            </a:pPr>
            <a:r>
              <a:rPr sz="3000" b="1">
                <a:solidFill>
                  <a:srgbClr val="FFFFFF"/>
                </a:solidFill>
              </a:rPr>
              <a:t>Body Level Three</a:t>
            </a:r>
          </a:p>
          <a:p>
            <a:pPr lvl="3">
              <a:defRPr sz="1800" b="0">
                <a:solidFill>
                  <a:srgbClr val="000000"/>
                </a:solidFill>
              </a:defRPr>
            </a:pPr>
            <a:r>
              <a:rPr sz="3000" b="1">
                <a:solidFill>
                  <a:srgbClr val="FFFFFF"/>
                </a:solidFill>
              </a:rPr>
              <a:t>Body Level Four</a:t>
            </a:r>
          </a:p>
          <a:p>
            <a:pPr lvl="4">
              <a:defRPr sz="1800" b="0">
                <a:solidFill>
                  <a:srgbClr val="000000"/>
                </a:solidFill>
              </a:defRPr>
            </a:pPr>
            <a:r>
              <a:rPr sz="3000" b="1">
                <a:solidFill>
                  <a:srgbClr val="FFFFFF"/>
                </a:solidFill>
              </a:rPr>
              <a:t>Body Level Five</a:t>
            </a:r>
          </a:p>
        </p:txBody>
      </p:sp>
      <p:sp>
        <p:nvSpPr>
          <p:cNvPr id="41" name="Shape 41"/>
          <p:cNvSpPr>
            <a:spLocks noGrp="1"/>
          </p:cNvSpPr>
          <p:nvPr>
            <p:ph type="title"/>
          </p:nvPr>
        </p:nvSpPr>
        <p:spPr>
          <a:xfrm>
            <a:off x="0" y="1170432"/>
            <a:ext cx="9144000" cy="2730164"/>
          </a:xfrm>
          <a:prstGeom prst="rect">
            <a:avLst/>
          </a:prstGeom>
        </p:spPr>
        <p:txBody>
          <a:bodyPr/>
          <a:lstStyle>
            <a:lvl1pPr>
              <a:defRPr>
                <a:solidFill>
                  <a:srgbClr val="004A8F"/>
                </a:solidFill>
              </a:defRPr>
            </a:lvl1pPr>
          </a:lstStyle>
          <a:p>
            <a:pPr lvl="0">
              <a:defRPr sz="1800" b="0">
                <a:solidFill>
                  <a:srgbClr val="000000"/>
                </a:solidFill>
              </a:defRPr>
            </a:pPr>
            <a:r>
              <a:rPr sz="3000" b="1">
                <a:solidFill>
                  <a:srgbClr val="004A8F"/>
                </a:solidFill>
              </a:rPr>
              <a:t>Title Text</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6860060" y="6605194"/>
            <a:ext cx="2133601" cy="214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lvl1pPr>
          </a:lstStyle>
          <a:p>
            <a:pPr lvl="0">
              <a:defRPr sz="1800"/>
            </a:pPr>
            <a:r>
              <a:rPr sz="900"/>
              <a:t>Slide 7-‹#›</a:t>
            </a:r>
          </a:p>
        </p:txBody>
      </p:sp>
      <p:sp>
        <p:nvSpPr>
          <p:cNvPr id="3" name="Shape 3"/>
          <p:cNvSpPr>
            <a:spLocks noGrp="1"/>
          </p:cNvSpPr>
          <p:nvPr>
            <p:ph type="title"/>
          </p:nvPr>
        </p:nvSpPr>
        <p:spPr>
          <a:xfrm>
            <a:off x="0" y="1170432"/>
            <a:ext cx="9144000" cy="704089"/>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b="0">
                <a:solidFill>
                  <a:srgbClr val="000000"/>
                </a:solidFill>
              </a:defRPr>
            </a:pPr>
            <a:r>
              <a:rPr sz="3000" b="1">
                <a:solidFill>
                  <a:srgbClr val="EF3F4A"/>
                </a:solidFill>
              </a:rPr>
              <a:t>Title Text</a:t>
            </a:r>
          </a:p>
        </p:txBody>
      </p:sp>
      <p:sp>
        <p:nvSpPr>
          <p:cNvPr id="4" name="Shape 4"/>
          <p:cNvSpPr>
            <a:spLocks noGrp="1"/>
          </p:cNvSpPr>
          <p:nvPr>
            <p:ph type="body" idx="1"/>
          </p:nvPr>
        </p:nvSpPr>
        <p:spPr>
          <a:xfrm>
            <a:off x="365125" y="1874520"/>
            <a:ext cx="8229600" cy="498348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5" name="Shape 5"/>
          <p:cNvSpPr/>
          <p:nvPr/>
        </p:nvSpPr>
        <p:spPr>
          <a:xfrm>
            <a:off x="-6351" y="-1"/>
            <a:ext cx="9162290" cy="1166402"/>
          </a:xfrm>
          <a:prstGeom prst="rect">
            <a:avLst/>
          </a:prstGeom>
          <a:solidFill>
            <a:srgbClr val="87888C"/>
          </a:solidFill>
          <a:ln w="12700">
            <a:miter lim="400000"/>
          </a:ln>
        </p:spPr>
        <p:txBody>
          <a:bodyPr lIns="0" tIns="0" rIns="0" bIns="0" anchor="ctr"/>
          <a:lstStyle/>
          <a:p>
            <a:pPr lvl="0" algn="ctr">
              <a:defRPr>
                <a:solidFill>
                  <a:srgbClr val="BBE0E3"/>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2" r:id="rId12"/>
    <p:sldLayoutId id="2147483663" r:id="rId13"/>
    <p:sldLayoutId id="2147483664" r:id="rId14"/>
    <p:sldLayoutId id="2147483666" r:id="rId15"/>
    <p:sldLayoutId id="2147483669" r:id="rId16"/>
    <p:sldLayoutId id="2147483671" r:id="rId17"/>
    <p:sldLayoutId id="2147483672" r:id="rId18"/>
    <p:sldLayoutId id="2147483673" r:id="rId19"/>
    <p:sldLayoutId id="2147483674"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Lst>
  <p:transition xmlns:p14="http://schemas.microsoft.com/office/powerpoint/2010/main" spd="med"/>
  <p:txStyles>
    <p:titleStyle>
      <a:lvl1pPr>
        <a:spcBef>
          <a:spcPts val="1800"/>
        </a:spcBef>
        <a:defRPr sz="3000" b="1">
          <a:solidFill>
            <a:srgbClr val="EF3F4A"/>
          </a:solidFill>
          <a:latin typeface="Arial"/>
          <a:ea typeface="Arial"/>
          <a:cs typeface="Arial"/>
          <a:sym typeface="Arial"/>
        </a:defRPr>
      </a:lvl1pPr>
      <a:lvl2pPr>
        <a:spcBef>
          <a:spcPts val="1800"/>
        </a:spcBef>
        <a:defRPr sz="3000" b="1">
          <a:solidFill>
            <a:srgbClr val="EF3F4A"/>
          </a:solidFill>
          <a:latin typeface="Arial"/>
          <a:ea typeface="Arial"/>
          <a:cs typeface="Arial"/>
          <a:sym typeface="Arial"/>
        </a:defRPr>
      </a:lvl2pPr>
      <a:lvl3pPr>
        <a:spcBef>
          <a:spcPts val="1800"/>
        </a:spcBef>
        <a:defRPr sz="3000" b="1">
          <a:solidFill>
            <a:srgbClr val="EF3F4A"/>
          </a:solidFill>
          <a:latin typeface="Arial"/>
          <a:ea typeface="Arial"/>
          <a:cs typeface="Arial"/>
          <a:sym typeface="Arial"/>
        </a:defRPr>
      </a:lvl3pPr>
      <a:lvl4pPr>
        <a:spcBef>
          <a:spcPts val="1800"/>
        </a:spcBef>
        <a:defRPr sz="3000" b="1">
          <a:solidFill>
            <a:srgbClr val="EF3F4A"/>
          </a:solidFill>
          <a:latin typeface="Arial"/>
          <a:ea typeface="Arial"/>
          <a:cs typeface="Arial"/>
          <a:sym typeface="Arial"/>
        </a:defRPr>
      </a:lvl4pPr>
      <a:lvl5pPr>
        <a:spcBef>
          <a:spcPts val="1800"/>
        </a:spcBef>
        <a:defRPr sz="3000" b="1">
          <a:solidFill>
            <a:srgbClr val="EF3F4A"/>
          </a:solidFill>
          <a:latin typeface="Arial"/>
          <a:ea typeface="Arial"/>
          <a:cs typeface="Arial"/>
          <a:sym typeface="Arial"/>
        </a:defRPr>
      </a:lvl5pPr>
      <a:lvl6pPr indent="457200">
        <a:spcBef>
          <a:spcPts val="1800"/>
        </a:spcBef>
        <a:defRPr sz="3000" b="1">
          <a:solidFill>
            <a:srgbClr val="EF3F4A"/>
          </a:solidFill>
          <a:latin typeface="Arial"/>
          <a:ea typeface="Arial"/>
          <a:cs typeface="Arial"/>
          <a:sym typeface="Arial"/>
        </a:defRPr>
      </a:lvl6pPr>
      <a:lvl7pPr indent="914400">
        <a:spcBef>
          <a:spcPts val="1800"/>
        </a:spcBef>
        <a:defRPr sz="3000" b="1">
          <a:solidFill>
            <a:srgbClr val="EF3F4A"/>
          </a:solidFill>
          <a:latin typeface="Arial"/>
          <a:ea typeface="Arial"/>
          <a:cs typeface="Arial"/>
          <a:sym typeface="Arial"/>
        </a:defRPr>
      </a:lvl7pPr>
      <a:lvl8pPr indent="1371600">
        <a:spcBef>
          <a:spcPts val="1800"/>
        </a:spcBef>
        <a:defRPr sz="3000" b="1">
          <a:solidFill>
            <a:srgbClr val="EF3F4A"/>
          </a:solidFill>
          <a:latin typeface="Arial"/>
          <a:ea typeface="Arial"/>
          <a:cs typeface="Arial"/>
          <a:sym typeface="Arial"/>
        </a:defRPr>
      </a:lvl8pPr>
      <a:lvl9pPr indent="1828800">
        <a:spcBef>
          <a:spcPts val="1800"/>
        </a:spcBef>
        <a:defRPr sz="3000" b="1">
          <a:solidFill>
            <a:srgbClr val="EF3F4A"/>
          </a:solidFill>
          <a:latin typeface="Arial"/>
          <a:ea typeface="Arial"/>
          <a:cs typeface="Arial"/>
          <a:sym typeface="Arial"/>
        </a:defRPr>
      </a:lvl9pPr>
    </p:titleStyle>
    <p:bodyStyle>
      <a:lvl1pPr marL="342900" indent="-342900">
        <a:spcBef>
          <a:spcPts val="600"/>
        </a:spcBef>
        <a:buClr>
          <a:srgbClr val="87888C"/>
        </a:buClr>
        <a:buSzPct val="100000"/>
        <a:buChar char="•"/>
        <a:defRPr sz="2800">
          <a:latin typeface="Times New Roman"/>
          <a:ea typeface="Times New Roman"/>
          <a:cs typeface="Times New Roman"/>
          <a:sym typeface="Times New Roman"/>
        </a:defRPr>
      </a:lvl1pPr>
      <a:lvl2pPr marL="800100" indent="-342900">
        <a:spcBef>
          <a:spcPts val="600"/>
        </a:spcBef>
        <a:buClr>
          <a:srgbClr val="87888C"/>
        </a:buClr>
        <a:buSzPct val="100000"/>
        <a:buChar char="•"/>
        <a:defRPr sz="2800">
          <a:latin typeface="Times New Roman"/>
          <a:ea typeface="Times New Roman"/>
          <a:cs typeface="Times New Roman"/>
          <a:sym typeface="Times New Roman"/>
        </a:defRPr>
      </a:lvl2pPr>
      <a:lvl3pPr marL="1181100" indent="-266700">
        <a:spcBef>
          <a:spcPts val="600"/>
        </a:spcBef>
        <a:buClr>
          <a:srgbClr val="87888C"/>
        </a:buClr>
        <a:buSzPct val="100000"/>
        <a:buChar char="•"/>
        <a:defRPr sz="2800">
          <a:latin typeface="Times New Roman"/>
          <a:ea typeface="Times New Roman"/>
          <a:cs typeface="Times New Roman"/>
          <a:sym typeface="Times New Roman"/>
        </a:defRPr>
      </a:lvl3pPr>
      <a:lvl4pPr marL="1691639" indent="-320039">
        <a:spcBef>
          <a:spcPts val="600"/>
        </a:spcBef>
        <a:buClr>
          <a:srgbClr val="87888C"/>
        </a:buClr>
        <a:buSzPct val="100000"/>
        <a:buChar char="•"/>
        <a:defRPr sz="2800">
          <a:latin typeface="Times New Roman"/>
          <a:ea typeface="Times New Roman"/>
          <a:cs typeface="Times New Roman"/>
          <a:sym typeface="Times New Roman"/>
        </a:defRPr>
      </a:lvl4pPr>
      <a:lvl5pPr marL="2148839" indent="-320039">
        <a:spcBef>
          <a:spcPts val="600"/>
        </a:spcBef>
        <a:buClr>
          <a:srgbClr val="87888C"/>
        </a:buClr>
        <a:buSzPct val="100000"/>
        <a:buChar char="•"/>
        <a:defRPr sz="2800">
          <a:latin typeface="Times New Roman"/>
          <a:ea typeface="Times New Roman"/>
          <a:cs typeface="Times New Roman"/>
          <a:sym typeface="Times New Roman"/>
        </a:defRPr>
      </a:lvl5pPr>
      <a:lvl6pPr marL="2606039" indent="-320039">
        <a:spcBef>
          <a:spcPts val="600"/>
        </a:spcBef>
        <a:buClr>
          <a:srgbClr val="87888C"/>
        </a:buClr>
        <a:buSzPct val="100000"/>
        <a:buChar char="»"/>
        <a:defRPr sz="2800">
          <a:latin typeface="Times New Roman"/>
          <a:ea typeface="Times New Roman"/>
          <a:cs typeface="Times New Roman"/>
          <a:sym typeface="Times New Roman"/>
        </a:defRPr>
      </a:lvl6pPr>
      <a:lvl7pPr marL="3063239" indent="-320039">
        <a:spcBef>
          <a:spcPts val="600"/>
        </a:spcBef>
        <a:buClr>
          <a:srgbClr val="87888C"/>
        </a:buClr>
        <a:buSzPct val="100000"/>
        <a:buChar char="»"/>
        <a:defRPr sz="2800">
          <a:latin typeface="Times New Roman"/>
          <a:ea typeface="Times New Roman"/>
          <a:cs typeface="Times New Roman"/>
          <a:sym typeface="Times New Roman"/>
        </a:defRPr>
      </a:lvl7pPr>
      <a:lvl8pPr marL="3520440" indent="-320040">
        <a:spcBef>
          <a:spcPts val="600"/>
        </a:spcBef>
        <a:buClr>
          <a:srgbClr val="87888C"/>
        </a:buClr>
        <a:buSzPct val="100000"/>
        <a:buChar char="»"/>
        <a:defRPr sz="2800">
          <a:latin typeface="Times New Roman"/>
          <a:ea typeface="Times New Roman"/>
          <a:cs typeface="Times New Roman"/>
          <a:sym typeface="Times New Roman"/>
        </a:defRPr>
      </a:lvl8pPr>
      <a:lvl9pPr marL="3977640" indent="-320040">
        <a:spcBef>
          <a:spcPts val="600"/>
        </a:spcBef>
        <a:buClr>
          <a:srgbClr val="87888C"/>
        </a:buClr>
        <a:buSzPct val="100000"/>
        <a:buChar char="»"/>
        <a:defRPr sz="2800">
          <a:latin typeface="Times New Roman"/>
          <a:ea typeface="Times New Roman"/>
          <a:cs typeface="Times New Roman"/>
          <a:sym typeface="Times New Roman"/>
        </a:defRPr>
      </a:lvl9pPr>
    </p:bodyStyle>
    <p:otherStyle>
      <a:lvl1pPr algn="r">
        <a:defRPr sz="1200">
          <a:solidFill>
            <a:schemeClr val="tx1"/>
          </a:solidFill>
          <a:latin typeface="+mn-lt"/>
          <a:ea typeface="+mn-ea"/>
          <a:cs typeface="+mn-cs"/>
          <a:sym typeface="Arial"/>
        </a:defRPr>
      </a:lvl1pPr>
      <a:lvl2pPr indent="457200" algn="r">
        <a:defRPr sz="1200">
          <a:solidFill>
            <a:schemeClr val="tx1"/>
          </a:solidFill>
          <a:latin typeface="+mn-lt"/>
          <a:ea typeface="+mn-ea"/>
          <a:cs typeface="+mn-cs"/>
          <a:sym typeface="Arial"/>
        </a:defRPr>
      </a:lvl2pPr>
      <a:lvl3pPr indent="914400" algn="r">
        <a:defRPr sz="1200">
          <a:solidFill>
            <a:schemeClr val="tx1"/>
          </a:solidFill>
          <a:latin typeface="+mn-lt"/>
          <a:ea typeface="+mn-ea"/>
          <a:cs typeface="+mn-cs"/>
          <a:sym typeface="Arial"/>
        </a:defRPr>
      </a:lvl3pPr>
      <a:lvl4pPr indent="1371600" algn="r">
        <a:defRPr sz="1200">
          <a:solidFill>
            <a:schemeClr val="tx1"/>
          </a:solidFill>
          <a:latin typeface="+mn-lt"/>
          <a:ea typeface="+mn-ea"/>
          <a:cs typeface="+mn-cs"/>
          <a:sym typeface="Arial"/>
        </a:defRPr>
      </a:lvl4pPr>
      <a:lvl5pPr indent="1828800" algn="r">
        <a:defRPr sz="1200">
          <a:solidFill>
            <a:schemeClr val="tx1"/>
          </a:solidFill>
          <a:latin typeface="+mn-lt"/>
          <a:ea typeface="+mn-ea"/>
          <a:cs typeface="+mn-cs"/>
          <a:sym typeface="Arial"/>
        </a:defRPr>
      </a:lvl5pPr>
      <a:lvl6pPr indent="2286000" algn="r">
        <a:defRPr sz="1200">
          <a:solidFill>
            <a:schemeClr val="tx1"/>
          </a:solidFill>
          <a:latin typeface="+mn-lt"/>
          <a:ea typeface="+mn-ea"/>
          <a:cs typeface="+mn-cs"/>
          <a:sym typeface="Arial"/>
        </a:defRPr>
      </a:lvl6pPr>
      <a:lvl7pPr indent="2743200" algn="r">
        <a:defRPr sz="1200">
          <a:solidFill>
            <a:schemeClr val="tx1"/>
          </a:solidFill>
          <a:latin typeface="+mn-lt"/>
          <a:ea typeface="+mn-ea"/>
          <a:cs typeface="+mn-cs"/>
          <a:sym typeface="Arial"/>
        </a:defRPr>
      </a:lvl7pPr>
      <a:lvl8pPr indent="3200400" algn="r">
        <a:defRPr sz="1200">
          <a:solidFill>
            <a:schemeClr val="tx1"/>
          </a:solidFill>
          <a:latin typeface="+mn-lt"/>
          <a:ea typeface="+mn-ea"/>
          <a:cs typeface="+mn-cs"/>
          <a:sym typeface="Arial"/>
        </a:defRPr>
      </a:lvl8pPr>
      <a:lvl9pPr indent="3657600" algn="r">
        <a:defRPr sz="12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7.xml"/><Relationship Id="rId2"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6.png"/><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jpe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17.xml"/><Relationship Id="rId2"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5.png"/><Relationship Id="rId3"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jpeg"/></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oleObject" Target="../embeddings/Microsoft_Equation1.bin"/><Relationship Id="rId8" Type="http://schemas.openxmlformats.org/officeDocument/2006/relationships/image" Target="../media/image37.emf"/><Relationship Id="rId9" Type="http://schemas.openxmlformats.org/officeDocument/2006/relationships/oleObject" Target="../embeddings/Microsoft_Equation2.bin"/><Relationship Id="rId10" Type="http://schemas.openxmlformats.org/officeDocument/2006/relationships/image" Target="../media/image38.emf"/><Relationship Id="rId1" Type="http://schemas.openxmlformats.org/officeDocument/2006/relationships/vmlDrawing" Target="../drawings/vmlDrawing1.vml"/><Relationship Id="rId2"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oleObject" Target="../embeddings/Microsoft_Equation3.bin"/><Relationship Id="rId6" Type="http://schemas.openxmlformats.org/officeDocument/2006/relationships/image" Target="../media/image39.emf"/><Relationship Id="rId1" Type="http://schemas.openxmlformats.org/officeDocument/2006/relationships/vmlDrawing" Target="../drawings/vmlDrawing2.vml"/><Relationship Id="rId2"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6.jpeg"/></Relationships>
</file>

<file path=ppt/slides/_rels/slide68.xml.rels><?xml version="1.0" encoding="UTF-8" standalone="yes"?>
<Relationships xmlns="http://schemas.openxmlformats.org/package/2006/relationships"><Relationship Id="rId3" Type="http://schemas.openxmlformats.org/officeDocument/2006/relationships/hyperlink" Target="https://app.perusall.com/annotation/y6vhwijMATYMcswW2" TargetMode="External"/><Relationship Id="rId4" Type="http://schemas.openxmlformats.org/officeDocument/2006/relationships/hyperlink" Target="https://app.perusall.com/annotation/ue2ohDaYfTsmcYiTK" TargetMode="External"/><Relationship Id="rId1" Type="http://schemas.openxmlformats.org/officeDocument/2006/relationships/slideLayout" Target="../slideLayouts/slideLayout23.xml"/><Relationship Id="rId2" Type="http://schemas.openxmlformats.org/officeDocument/2006/relationships/hyperlink" Target="https://app.perusall.com/annotation/5aj9ZrkJuXDFNTu7d" TargetMode="External"/></Relationships>
</file>

<file path=ppt/slides/_rels/slide69.xml.rels><?xml version="1.0" encoding="UTF-8" standalone="yes"?>
<Relationships xmlns="http://schemas.openxmlformats.org/package/2006/relationships"><Relationship Id="rId11" Type="http://schemas.openxmlformats.org/officeDocument/2006/relationships/oleObject" Target="../embeddings/Microsoft_Equation4.bin"/><Relationship Id="rId12" Type="http://schemas.openxmlformats.org/officeDocument/2006/relationships/image" Target="../media/image51.emf"/><Relationship Id="rId13" Type="http://schemas.openxmlformats.org/officeDocument/2006/relationships/hyperlink" Target="https://app.perusall.com/annotation/ue2ohDaYfTsmcYiTK" TargetMode="External"/><Relationship Id="rId1" Type="http://schemas.openxmlformats.org/officeDocument/2006/relationships/vmlDrawing" Target="../drawings/vmlDrawing3.vml"/><Relationship Id="rId2" Type="http://schemas.openxmlformats.org/officeDocument/2006/relationships/slideLayout" Target="../slideLayouts/slideLayout12.xml"/><Relationship Id="rId3" Type="http://schemas.openxmlformats.org/officeDocument/2006/relationships/oleObject" Target="../embeddings/oleObject1.bin"/><Relationship Id="rId4" Type="http://schemas.openxmlformats.org/officeDocument/2006/relationships/image" Target="../media/image47.emf"/><Relationship Id="rId5" Type="http://schemas.openxmlformats.org/officeDocument/2006/relationships/oleObject" Target="../embeddings/oleObject2.bin"/><Relationship Id="rId6" Type="http://schemas.openxmlformats.org/officeDocument/2006/relationships/image" Target="../media/image48.emf"/><Relationship Id="rId7" Type="http://schemas.openxmlformats.org/officeDocument/2006/relationships/oleObject" Target="../embeddings/oleObject3.bin"/><Relationship Id="rId8" Type="http://schemas.openxmlformats.org/officeDocument/2006/relationships/image" Target="../media/image49.emf"/><Relationship Id="rId9" Type="http://schemas.openxmlformats.org/officeDocument/2006/relationships/oleObject" Target="../embeddings/oleObject4.bin"/><Relationship Id="rId10" Type="http://schemas.openxmlformats.org/officeDocument/2006/relationships/image" Target="../media/image5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52.png"/><Relationship Id="rId3" Type="http://schemas.openxmlformats.org/officeDocument/2006/relationships/image" Target="../media/image5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5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79" name="Shape 179"/>
          <p:cNvSpPr>
            <a:spLocks noGrp="1"/>
          </p:cNvSpPr>
          <p:nvPr>
            <p:ph type="title"/>
          </p:nvPr>
        </p:nvSpPr>
        <p:spPr>
          <a:xfrm>
            <a:off x="365125" y="2890391"/>
            <a:ext cx="3392504" cy="1077218"/>
          </a:xfrm>
          <a:prstGeom prst="rect">
            <a:avLst/>
          </a:prstGeom>
        </p:spPr>
        <p:txBody>
          <a:bodyPr lIns="0" tIns="0" rIns="0" bIns="0">
            <a:normAutofit/>
          </a:bodyPr>
          <a:lstStyle/>
          <a:p>
            <a:pPr lvl="0">
              <a:defRPr sz="1800" b="0">
                <a:solidFill>
                  <a:srgbClr val="000000"/>
                </a:solidFill>
              </a:defRPr>
            </a:pPr>
            <a:r>
              <a:rPr sz="3200" b="1">
                <a:solidFill>
                  <a:srgbClr val="EF3F4A"/>
                </a:solidFill>
              </a:rPr>
              <a:t>Chapter 7 Interactions</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310" name="Shape 310"/>
          <p:cNvSpPr>
            <a:spLocks noGrp="1"/>
          </p:cNvSpPr>
          <p:nvPr>
            <p:ph type="body" idx="1"/>
          </p:nvPr>
        </p:nvSpPr>
        <p:spPr>
          <a:xfrm>
            <a:off x="365125" y="1170432"/>
            <a:ext cx="8229600" cy="5422393"/>
          </a:xfrm>
          <a:prstGeom prst="rect">
            <a:avLst/>
          </a:prstGeom>
        </p:spPr>
        <p:txBody>
          <a:bodyPr lIns="0" tIns="0" rIns="0" bIns="0">
            <a:normAutofit/>
          </a:bodyPr>
          <a:lstStyle/>
          <a:p>
            <a:pPr lvl="0">
              <a:defRPr sz="1800"/>
            </a:pPr>
            <a:r>
              <a:rPr sz="2800"/>
              <a:t>We can summarize the characteristics of an interaction: </a:t>
            </a:r>
          </a:p>
          <a:p>
            <a:pPr marL="971550" lvl="1" indent="-514350">
              <a:buClrTx/>
              <a:buFontTx/>
              <a:buAutoNum type="arabicPeriod"/>
              <a:defRPr sz="1800"/>
            </a:pPr>
            <a:r>
              <a:rPr sz="2800"/>
              <a:t>Two objects are needed.</a:t>
            </a:r>
          </a:p>
          <a:p>
            <a:pPr marL="971550" lvl="1" indent="-514350">
              <a:buClrTx/>
              <a:buFontTx/>
              <a:buAutoNum type="arabicPeriod"/>
              <a:defRPr sz="1800"/>
            </a:pPr>
            <a:r>
              <a:rPr sz="2800"/>
              <a:t>The momentum of an isolated system of interacting objects is the same before, during, and after the interaction.</a:t>
            </a:r>
          </a:p>
        </p:txBody>
      </p:sp>
      <p:sp>
        <p:nvSpPr>
          <p:cNvPr id="311" name="Shape 311"/>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7.1: The effects of interactions</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314" name="Shape 314"/>
          <p:cNvSpPr>
            <a:spLocks noGrp="1"/>
          </p:cNvSpPr>
          <p:nvPr>
            <p:ph type="body" idx="1"/>
          </p:nvPr>
        </p:nvSpPr>
        <p:spPr>
          <a:xfrm>
            <a:off x="365125" y="1170432"/>
            <a:ext cx="8229600" cy="5422393"/>
          </a:xfrm>
          <a:prstGeom prst="rect">
            <a:avLst/>
          </a:prstGeom>
        </p:spPr>
        <p:txBody>
          <a:bodyPr lIns="0" tIns="0" rIns="0" bIns="0">
            <a:normAutofit/>
          </a:bodyPr>
          <a:lstStyle/>
          <a:p>
            <a:pPr marL="318407" lvl="0" indent="-318407">
              <a:defRPr sz="1800"/>
            </a:pPr>
            <a:r>
              <a:rPr sz="2600"/>
              <a:t>In addition, for interactions that affect the motion of objects: </a:t>
            </a:r>
          </a:p>
          <a:p>
            <a:pPr marL="934810" lvl="1" indent="-477610">
              <a:buClrTx/>
              <a:buFontTx/>
              <a:buAutoNum type="arabicPeriod"/>
              <a:defRPr sz="1800"/>
            </a:pPr>
            <a:r>
              <a:rPr sz="2600"/>
              <a:t>The ratio of the </a:t>
            </a:r>
            <a:r>
              <a:rPr sz="2600" i="1"/>
              <a:t>x</a:t>
            </a:r>
            <a:r>
              <a:rPr sz="2600"/>
              <a:t> component of the accelerations of the interacting objects is the negative inverse ratio of their inertias. </a:t>
            </a:r>
          </a:p>
          <a:p>
            <a:pPr marL="934810" lvl="1" indent="-477610">
              <a:buClrTx/>
              <a:buFontTx/>
              <a:buAutoNum type="arabicPeriod"/>
              <a:defRPr sz="1800"/>
            </a:pPr>
            <a:r>
              <a:rPr sz="2600"/>
              <a:t>The system’s kinetic energy changes during the interaction. Part of it is converted to (or from) some internal energy: </a:t>
            </a:r>
          </a:p>
          <a:p>
            <a:pPr marL="1162050" lvl="2" indent="-247650">
              <a:defRPr sz="1800"/>
            </a:pPr>
            <a:r>
              <a:rPr sz="2600"/>
              <a:t>In elastic collisions, all of the converted energy reappears as kinetic energy after the collisions. </a:t>
            </a:r>
            <a:endParaRPr sz="2400"/>
          </a:p>
          <a:p>
            <a:pPr marL="1162050" lvl="2" indent="-247650">
              <a:defRPr sz="1800"/>
            </a:pPr>
            <a:r>
              <a:rPr sz="2600"/>
              <a:t>In inelastic collisions, some of the converted kinetic energy reappears as kinetic energy.</a:t>
            </a:r>
          </a:p>
        </p:txBody>
      </p:sp>
      <p:sp>
        <p:nvSpPr>
          <p:cNvPr id="315" name="Shape 315"/>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7.1: The effects of interactions</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318" name="Shape 318"/>
          <p:cNvSpPr>
            <a:spLocks noGrp="1"/>
          </p:cNvSpPr>
          <p:nvPr>
            <p:ph type="body" idx="1"/>
          </p:nvPr>
        </p:nvSpPr>
        <p:spPr>
          <a:prstGeom prst="rect">
            <a:avLst/>
          </a:prstGeom>
        </p:spPr>
        <p:txBody>
          <a:bodyPr lIns="0" tIns="0" rIns="0" bIns="0">
            <a:normAutofit/>
          </a:bodyPr>
          <a:lstStyle/>
          <a:p>
            <a:pPr lvl="0">
              <a:tabLst>
                <a:tab pos="800100" algn="l"/>
              </a:tabLst>
              <a:defRPr sz="1800"/>
            </a:pPr>
            <a:r>
              <a:rPr sz="2400"/>
              <a:t>	(</a:t>
            </a:r>
            <a:r>
              <a:rPr sz="2400" i="1"/>
              <a:t>a</a:t>
            </a:r>
            <a:r>
              <a:rPr sz="2400"/>
              <a:t>) In Figure 7.5, what is the momentum of the ball during the collision? (</a:t>
            </a:r>
            <a:r>
              <a:rPr sz="2400" i="1"/>
              <a:t>b</a:t>
            </a:r>
            <a:r>
              <a:rPr sz="2400"/>
              <a:t>) Is the momentum of the ball constant before, during, and after the collision? If so, why? If not, why not, and for what system is the momentum constant?</a:t>
            </a:r>
          </a:p>
        </p:txBody>
      </p:sp>
      <p:sp>
        <p:nvSpPr>
          <p:cNvPr id="319" name="Shape 319"/>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Checkpoint 7.4</a:t>
            </a:r>
          </a:p>
        </p:txBody>
      </p:sp>
      <p:sp>
        <p:nvSpPr>
          <p:cNvPr id="320" name="Shape 320"/>
          <p:cNvSpPr/>
          <p:nvPr/>
        </p:nvSpPr>
        <p:spPr>
          <a:xfrm>
            <a:off x="630407" y="1351064"/>
            <a:ext cx="835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400"/>
              </a:spcBef>
              <a:defRPr sz="2000" b="1"/>
            </a:lvl1pPr>
          </a:lstStyle>
          <a:p>
            <a:pPr lvl="0">
              <a:defRPr sz="1800" b="0"/>
            </a:pPr>
            <a:r>
              <a:rPr sz="2000" b="1"/>
              <a:t>7.4</a:t>
            </a:r>
          </a:p>
        </p:txBody>
      </p:sp>
      <p:pic>
        <p:nvPicPr>
          <p:cNvPr id="321" name="image13.jpeg" descr="07_05_Figure.jpg"/>
          <p:cNvPicPr/>
          <p:nvPr/>
        </p:nvPicPr>
        <p:blipFill>
          <a:blip r:embed="rId2">
            <a:extLst/>
          </a:blip>
          <a:srcRect b="2767"/>
          <a:stretch>
            <a:fillRect/>
          </a:stretch>
        </p:blipFill>
        <p:spPr>
          <a:xfrm>
            <a:off x="3031957" y="2887996"/>
            <a:ext cx="3080086" cy="3940001"/>
          </a:xfrm>
          <a:prstGeom prst="rect">
            <a:avLst/>
          </a:prstGeom>
          <a:ln w="12700">
            <a:miter lim="400000"/>
          </a:ln>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347" name="Shape 347"/>
          <p:cNvSpPr>
            <a:spLocks noGrp="1"/>
          </p:cNvSpPr>
          <p:nvPr>
            <p:ph type="body" idx="1"/>
          </p:nvPr>
        </p:nvSpPr>
        <p:spPr>
          <a:xfrm>
            <a:off x="0" y="0"/>
            <a:ext cx="9144000" cy="1157760"/>
          </a:xfrm>
          <a:prstGeom prst="rect">
            <a:avLst/>
          </a:prstGeom>
        </p:spPr>
        <p:txBody>
          <a:bodyPr lIns="0" tIns="0" rIns="0" bIns="0" anchor="ctr">
            <a:normAutofit/>
          </a:bodyPr>
          <a:lstStyle>
            <a:lvl1pPr marL="0" indent="0">
              <a:spcBef>
                <a:spcPts val="700"/>
              </a:spcBef>
              <a:buSzTx/>
              <a:buNone/>
              <a:defRPr sz="3000" b="1">
                <a:solidFill>
                  <a:srgbClr val="FFFFFF"/>
                </a:solidFill>
                <a:latin typeface="Arial"/>
                <a:ea typeface="Arial"/>
                <a:cs typeface="Arial"/>
                <a:sym typeface="Arial"/>
              </a:defRPr>
            </a:lvl1pPr>
          </a:lstStyle>
          <a:p>
            <a:pPr lvl="0">
              <a:defRPr sz="1800" b="0">
                <a:solidFill>
                  <a:srgbClr val="000000"/>
                </a:solidFill>
              </a:defRPr>
            </a:pPr>
            <a:r>
              <a:rPr sz="3000" b="1">
                <a:solidFill>
                  <a:srgbClr val="FFFFFF"/>
                </a:solidFill>
              </a:rPr>
              <a:t>Section 7.2: Potential energy</a:t>
            </a:r>
          </a:p>
        </p:txBody>
      </p:sp>
      <p:sp>
        <p:nvSpPr>
          <p:cNvPr id="348" name="Shape 348"/>
          <p:cNvSpPr/>
          <p:nvPr/>
        </p:nvSpPr>
        <p:spPr>
          <a:xfrm>
            <a:off x="365125" y="1170432"/>
            <a:ext cx="8229600" cy="43110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lvl="0" indent="-342900">
              <a:spcBef>
                <a:spcPts val="600"/>
              </a:spcBef>
              <a:buClr>
                <a:srgbClr val="004A8F"/>
              </a:buClr>
              <a:buSzPct val="100000"/>
              <a:buFont typeface="Arial"/>
              <a:buChar char="•"/>
              <a:defRPr sz="1800"/>
            </a:pPr>
            <a:r>
              <a:rPr sz="2800">
                <a:latin typeface="Times New Roman"/>
                <a:ea typeface="Times New Roman"/>
                <a:cs typeface="Times New Roman"/>
                <a:sym typeface="Times New Roman"/>
              </a:rPr>
              <a:t>In any interaction, the part of the converted kinetic energy that is temporarily stored as internal energy and is then converted back to kinetic energy after the transaction is called </a:t>
            </a:r>
            <a:r>
              <a:rPr sz="2800" b="1">
                <a:latin typeface="Times New Roman"/>
                <a:ea typeface="Times New Roman"/>
                <a:cs typeface="Times New Roman"/>
                <a:sym typeface="Times New Roman"/>
              </a:rPr>
              <a:t>potential energy (</a:t>
            </a:r>
            <a:r>
              <a:rPr sz="2800" b="1" i="1">
                <a:latin typeface="Times New Roman"/>
                <a:ea typeface="Times New Roman"/>
                <a:cs typeface="Times New Roman"/>
                <a:sym typeface="Times New Roman"/>
              </a:rPr>
              <a:t>U</a:t>
            </a:r>
            <a:r>
              <a:rPr sz="2800" b="1">
                <a:latin typeface="Times New Roman"/>
                <a:ea typeface="Times New Roman"/>
                <a:cs typeface="Times New Roman"/>
                <a:sym typeface="Times New Roman"/>
              </a:rPr>
              <a:t>)</a:t>
            </a:r>
            <a:r>
              <a:rPr sz="2800">
                <a:latin typeface="Times New Roman"/>
                <a:ea typeface="Times New Roman"/>
                <a:cs typeface="Times New Roman"/>
                <a:sym typeface="Times New Roman"/>
              </a:rPr>
              <a:t>. </a:t>
            </a:r>
          </a:p>
          <a:p>
            <a:pPr marL="342900" lvl="0" indent="-342900">
              <a:spcBef>
                <a:spcPts val="600"/>
              </a:spcBef>
              <a:buClr>
                <a:srgbClr val="004A8F"/>
              </a:buClr>
              <a:buSzPct val="100000"/>
              <a:buFont typeface="Arial"/>
              <a:buChar char="•"/>
              <a:defRPr sz="1800"/>
            </a:pPr>
            <a:r>
              <a:rPr sz="2800">
                <a:latin typeface="Times New Roman"/>
                <a:ea typeface="Times New Roman"/>
                <a:cs typeface="Times New Roman"/>
                <a:sym typeface="Times New Roman"/>
              </a:rPr>
              <a:t>Potential energy is stored in reversible changes in the </a:t>
            </a:r>
            <a:r>
              <a:rPr sz="2800" i="1">
                <a:latin typeface="Times New Roman"/>
                <a:ea typeface="Times New Roman"/>
                <a:cs typeface="Times New Roman"/>
                <a:sym typeface="Times New Roman"/>
              </a:rPr>
              <a:t>configuration state</a:t>
            </a:r>
            <a:r>
              <a:rPr sz="2800">
                <a:latin typeface="Times New Roman"/>
                <a:ea typeface="Times New Roman"/>
                <a:cs typeface="Times New Roman"/>
                <a:sym typeface="Times New Roman"/>
              </a:rPr>
              <a:t> of the system or the spatial arrangement of the system’s interacting components. </a:t>
            </a:r>
          </a:p>
          <a:p>
            <a:pPr marL="342900" lvl="0" indent="-342900">
              <a:spcBef>
                <a:spcPts val="600"/>
              </a:spcBef>
              <a:buClr>
                <a:srgbClr val="004A8F"/>
              </a:buClr>
              <a:buSzPct val="100000"/>
              <a:buFont typeface="Arial"/>
              <a:buChar char="•"/>
              <a:defRPr sz="1800"/>
            </a:pPr>
            <a:r>
              <a:rPr sz="2800">
                <a:latin typeface="Times New Roman"/>
                <a:ea typeface="Times New Roman"/>
                <a:cs typeface="Times New Roman"/>
                <a:sym typeface="Times New Roman"/>
              </a:rPr>
              <a:t>There are many forms of potential energy related to the way the interacting objects arrange themselves spatially. </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351" name="Shape 351"/>
          <p:cNvSpPr>
            <a:spLocks noGrp="1"/>
          </p:cNvSpPr>
          <p:nvPr>
            <p:ph type="body" idx="1"/>
          </p:nvPr>
        </p:nvSpPr>
        <p:spPr>
          <a:xfrm>
            <a:off x="0" y="0"/>
            <a:ext cx="9144000" cy="1157760"/>
          </a:xfrm>
          <a:prstGeom prst="rect">
            <a:avLst/>
          </a:prstGeom>
        </p:spPr>
        <p:txBody>
          <a:bodyPr lIns="0" tIns="0" rIns="0" bIns="0" anchor="ctr">
            <a:normAutofit/>
          </a:bodyPr>
          <a:lstStyle>
            <a:lvl1pPr marL="0" indent="0">
              <a:spcBef>
                <a:spcPts val="700"/>
              </a:spcBef>
              <a:buSzTx/>
              <a:buNone/>
              <a:defRPr sz="3000" b="1">
                <a:solidFill>
                  <a:srgbClr val="FFFFFF"/>
                </a:solidFill>
                <a:latin typeface="Arial"/>
                <a:ea typeface="Arial"/>
                <a:cs typeface="Arial"/>
                <a:sym typeface="Arial"/>
              </a:defRPr>
            </a:lvl1pPr>
          </a:lstStyle>
          <a:p>
            <a:pPr lvl="0">
              <a:defRPr sz="1800" b="0">
                <a:solidFill>
                  <a:srgbClr val="000000"/>
                </a:solidFill>
              </a:defRPr>
            </a:pPr>
            <a:r>
              <a:rPr sz="3000" b="1">
                <a:solidFill>
                  <a:srgbClr val="FFFFFF"/>
                </a:solidFill>
              </a:rPr>
              <a:t>Section 7.2: Potential energy</a:t>
            </a:r>
          </a:p>
        </p:txBody>
      </p:sp>
      <p:sp>
        <p:nvSpPr>
          <p:cNvPr id="352" name="Shape 352"/>
          <p:cNvSpPr/>
          <p:nvPr/>
        </p:nvSpPr>
        <p:spPr>
          <a:xfrm>
            <a:off x="365124" y="1170432"/>
            <a:ext cx="5517517" cy="51238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lvl="0" indent="-342900">
              <a:spcBef>
                <a:spcPts val="600"/>
              </a:spcBef>
              <a:buClr>
                <a:srgbClr val="004A8F"/>
              </a:buClr>
              <a:buSzPct val="100000"/>
              <a:buFont typeface="Arial"/>
              <a:buChar char="•"/>
              <a:defRPr sz="1800"/>
            </a:pPr>
            <a:r>
              <a:rPr sz="2800">
                <a:latin typeface="Times New Roman"/>
                <a:ea typeface="Times New Roman"/>
                <a:cs typeface="Times New Roman"/>
                <a:sym typeface="Times New Roman"/>
              </a:rPr>
              <a:t>When you squeeze a ball or a spring, you change the configuration state of the atoms that make up the ball or spring. </a:t>
            </a:r>
          </a:p>
          <a:p>
            <a:pPr marL="342900" lvl="0" indent="-342900">
              <a:spcBef>
                <a:spcPts val="600"/>
              </a:spcBef>
              <a:buClr>
                <a:srgbClr val="004A8F"/>
              </a:buClr>
              <a:buSzPct val="100000"/>
              <a:buFont typeface="Arial"/>
              <a:buChar char="•"/>
              <a:defRPr sz="1800"/>
            </a:pPr>
            <a:r>
              <a:rPr sz="2800">
                <a:latin typeface="Times New Roman"/>
                <a:ea typeface="Times New Roman"/>
                <a:cs typeface="Times New Roman"/>
                <a:sym typeface="Times New Roman"/>
              </a:rPr>
              <a:t>Reversible deformation corresponds to changes in </a:t>
            </a:r>
            <a:r>
              <a:rPr sz="2800" b="1">
                <a:latin typeface="Times New Roman"/>
                <a:ea typeface="Times New Roman"/>
                <a:cs typeface="Times New Roman"/>
                <a:sym typeface="Times New Roman"/>
              </a:rPr>
              <a:t>elastic potential energy</a:t>
            </a:r>
            <a:r>
              <a:rPr sz="2800">
                <a:latin typeface="Times New Roman"/>
                <a:ea typeface="Times New Roman"/>
                <a:cs typeface="Times New Roman"/>
                <a:sym typeface="Times New Roman"/>
              </a:rPr>
              <a:t>. </a:t>
            </a:r>
          </a:p>
          <a:p>
            <a:pPr marL="342900" lvl="0" indent="-342900">
              <a:spcBef>
                <a:spcPts val="600"/>
              </a:spcBef>
              <a:buClr>
                <a:srgbClr val="004A8F"/>
              </a:buClr>
              <a:buSzPct val="100000"/>
              <a:buFont typeface="Arial"/>
              <a:buChar char="•"/>
              <a:defRPr sz="1800"/>
            </a:pPr>
            <a:r>
              <a:rPr sz="2800">
                <a:latin typeface="Times New Roman"/>
                <a:ea typeface="Times New Roman"/>
                <a:cs typeface="Times New Roman"/>
                <a:sym typeface="Times New Roman"/>
              </a:rPr>
              <a:t>As seen in the figure, during the interaction between cart and spring, the kinetic energy is temporarily converted to elastic potential energy in the spring. </a:t>
            </a:r>
          </a:p>
        </p:txBody>
      </p:sp>
      <p:pic>
        <p:nvPicPr>
          <p:cNvPr id="353" name="image15.jpeg" descr="07_07_Figure.jpg"/>
          <p:cNvPicPr/>
          <p:nvPr/>
        </p:nvPicPr>
        <p:blipFill>
          <a:blip r:embed="rId2">
            <a:extLst/>
          </a:blip>
          <a:srcRect b="2844"/>
          <a:stretch>
            <a:fillRect/>
          </a:stretch>
        </p:blipFill>
        <p:spPr>
          <a:xfrm>
            <a:off x="6123999" y="1187711"/>
            <a:ext cx="2504321" cy="5294369"/>
          </a:xfrm>
          <a:prstGeom prst="rect">
            <a:avLst/>
          </a:prstGeom>
          <a:ln w="12700">
            <a:miter lim="400000"/>
          </a:ln>
        </p:spPr>
      </p:pic>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356" name="Shape 356"/>
          <p:cNvSpPr>
            <a:spLocks noGrp="1"/>
          </p:cNvSpPr>
          <p:nvPr>
            <p:ph type="body" idx="1"/>
          </p:nvPr>
        </p:nvSpPr>
        <p:spPr>
          <a:xfrm>
            <a:off x="0" y="0"/>
            <a:ext cx="9144000" cy="1157760"/>
          </a:xfrm>
          <a:prstGeom prst="rect">
            <a:avLst/>
          </a:prstGeom>
        </p:spPr>
        <p:txBody>
          <a:bodyPr lIns="0" tIns="0" rIns="0" bIns="0" anchor="ctr">
            <a:normAutofit/>
          </a:bodyPr>
          <a:lstStyle>
            <a:lvl1pPr marL="0" indent="0">
              <a:spcBef>
                <a:spcPts val="700"/>
              </a:spcBef>
              <a:buSzTx/>
              <a:buNone/>
              <a:defRPr sz="3000" b="1">
                <a:solidFill>
                  <a:srgbClr val="FFFFFF"/>
                </a:solidFill>
                <a:latin typeface="Arial"/>
                <a:ea typeface="Arial"/>
                <a:cs typeface="Arial"/>
                <a:sym typeface="Arial"/>
              </a:defRPr>
            </a:lvl1pPr>
          </a:lstStyle>
          <a:p>
            <a:pPr lvl="0">
              <a:defRPr sz="1800" b="0">
                <a:solidFill>
                  <a:srgbClr val="000000"/>
                </a:solidFill>
              </a:defRPr>
            </a:pPr>
            <a:r>
              <a:rPr sz="3000" b="1">
                <a:solidFill>
                  <a:srgbClr val="FFFFFF"/>
                </a:solidFill>
              </a:rPr>
              <a:t>Section 7.2: Potential energy</a:t>
            </a:r>
          </a:p>
        </p:txBody>
      </p:sp>
      <p:sp>
        <p:nvSpPr>
          <p:cNvPr id="357" name="Shape 357"/>
          <p:cNvSpPr/>
          <p:nvPr/>
        </p:nvSpPr>
        <p:spPr>
          <a:xfrm>
            <a:off x="365124" y="1170431"/>
            <a:ext cx="8585836" cy="52091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lvl="0" indent="-342900">
              <a:spcBef>
                <a:spcPts val="600"/>
              </a:spcBef>
              <a:buClr>
                <a:srgbClr val="004A8F"/>
              </a:buClr>
              <a:buSzPct val="100000"/>
              <a:buFont typeface="Arial"/>
              <a:buChar char="•"/>
              <a:defRPr sz="1800"/>
            </a:pPr>
            <a:r>
              <a:rPr sz="2800">
                <a:latin typeface="Times New Roman"/>
                <a:ea typeface="Times New Roman"/>
                <a:cs typeface="Times New Roman"/>
                <a:sym typeface="Times New Roman"/>
              </a:rPr>
              <a:t>If you throw a ball up in the air, you change the configuration state of the ball-Earth system. </a:t>
            </a:r>
          </a:p>
          <a:p>
            <a:pPr marL="342900" lvl="0" indent="-342900">
              <a:spcBef>
                <a:spcPts val="600"/>
              </a:spcBef>
              <a:buClr>
                <a:srgbClr val="004A8F"/>
              </a:buClr>
              <a:buSzPct val="100000"/>
              <a:buFont typeface="Arial"/>
              <a:buChar char="•"/>
              <a:defRPr sz="1800"/>
            </a:pPr>
            <a:r>
              <a:rPr sz="2800">
                <a:latin typeface="Times New Roman"/>
                <a:ea typeface="Times New Roman"/>
                <a:cs typeface="Times New Roman"/>
                <a:sym typeface="Times New Roman"/>
              </a:rPr>
              <a:t>As the ball moves upward, the form of potential energy called </a:t>
            </a:r>
            <a:r>
              <a:rPr sz="2800" b="1">
                <a:latin typeface="Times New Roman"/>
                <a:ea typeface="Times New Roman"/>
                <a:cs typeface="Times New Roman"/>
                <a:sym typeface="Times New Roman"/>
              </a:rPr>
              <a:t>gravitational potential energy</a:t>
            </a:r>
            <a:r>
              <a:rPr sz="2800">
                <a:latin typeface="Times New Roman"/>
                <a:ea typeface="Times New Roman"/>
                <a:cs typeface="Times New Roman"/>
                <a:sym typeface="Times New Roman"/>
              </a:rPr>
              <a:t> is stored in the system. </a:t>
            </a:r>
          </a:p>
          <a:p>
            <a:pPr marL="342900" lvl="0" indent="-342900">
              <a:spcBef>
                <a:spcPts val="600"/>
              </a:spcBef>
              <a:buClr>
                <a:srgbClr val="004A8F"/>
              </a:buClr>
              <a:buSzPct val="100000"/>
              <a:buFont typeface="Arial"/>
              <a:buChar char="•"/>
              <a:defRPr sz="1800"/>
            </a:pPr>
            <a:r>
              <a:rPr sz="2800">
                <a:latin typeface="Times New Roman"/>
                <a:ea typeface="Times New Roman"/>
                <a:cs typeface="Times New Roman"/>
                <a:sym typeface="Times New Roman"/>
              </a:rPr>
              <a:t>As the ball moves back toward the Earth, gravitational potential energy converts back to kinetic energy and the ball speeds up. </a:t>
            </a:r>
          </a:p>
          <a:p>
            <a:pPr marL="342900" lvl="0" indent="-342900">
              <a:spcBef>
                <a:spcPts val="600"/>
              </a:spcBef>
              <a:buClr>
                <a:srgbClr val="004A8F"/>
              </a:buClr>
              <a:buSzPct val="100000"/>
              <a:buFont typeface="Arial"/>
              <a:buChar char="•"/>
              <a:defRPr sz="1800"/>
            </a:pPr>
            <a:r>
              <a:rPr sz="2800" b="1">
                <a:latin typeface="Times New Roman"/>
                <a:ea typeface="Times New Roman"/>
                <a:cs typeface="Times New Roman"/>
                <a:sym typeface="Times New Roman"/>
              </a:rPr>
              <a:t>Potential energy is the form of internal energy associated with reversible changes in the configuration state of an object or system. Potential energy can be converted entirely to kinetic energy.</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360" name="Shape 360"/>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Exercise 7.2 Launch</a:t>
            </a:r>
          </a:p>
        </p:txBody>
      </p:sp>
      <p:sp>
        <p:nvSpPr>
          <p:cNvPr id="361" name="Shape 361"/>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7.2: Potential energy</a:t>
            </a:r>
          </a:p>
        </p:txBody>
      </p:sp>
      <p:sp>
        <p:nvSpPr>
          <p:cNvPr id="362" name="Shape 362"/>
          <p:cNvSpPr/>
          <p:nvPr/>
        </p:nvSpPr>
        <p:spPr>
          <a:xfrm>
            <a:off x="365125" y="1874519"/>
            <a:ext cx="8229600" cy="21083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sz="2800">
                <a:latin typeface="Times New Roman"/>
                <a:ea typeface="Times New Roman"/>
                <a:cs typeface="Times New Roman"/>
                <a:sym typeface="Times New Roman"/>
              </a:defRPr>
            </a:lvl1pPr>
          </a:lstStyle>
          <a:p>
            <a:pPr lvl="0">
              <a:defRPr sz="1800"/>
            </a:pPr>
            <a:r>
              <a:rPr sz="2800"/>
              <a:t>A ball is pressed down on a spring and then released from rest. The spring launches the ball upward. Identify the energy conversions that occur between the instant the ball is released and the instant it reaches the highest point of its trajectory.</a:t>
            </a: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365" name="Shape 365"/>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Exercise 7.2 Launch (cont.)</a:t>
            </a:r>
          </a:p>
        </p:txBody>
      </p:sp>
      <p:sp>
        <p:nvSpPr>
          <p:cNvPr id="366" name="Shape 366"/>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7.2: Potential energy</a:t>
            </a:r>
          </a:p>
        </p:txBody>
      </p:sp>
      <p:sp>
        <p:nvSpPr>
          <p:cNvPr id="367" name="Shape 367"/>
          <p:cNvSpPr/>
          <p:nvPr/>
        </p:nvSpPr>
        <p:spPr>
          <a:xfrm>
            <a:off x="365123" y="1874519"/>
            <a:ext cx="8413117" cy="21083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600"/>
              </a:spcBef>
              <a:defRPr sz="1800"/>
            </a:pPr>
            <a:r>
              <a:rPr sz="2800">
                <a:latin typeface="Times New Roman"/>
                <a:ea typeface="Times New Roman"/>
                <a:cs typeface="Times New Roman"/>
                <a:sym typeface="Times New Roman"/>
              </a:rPr>
              <a:t>SOLUTION As the spring expands, elastic potential energy stored in the spring is converted to kinetic energy of the ball. As the ball travels upward, it slows down and the kinetic energy is converted to gravitational potential energy of the ball-Earth system.</a:t>
            </a:r>
            <a:r>
              <a:rPr sz="2800">
                <a:solidFill>
                  <a:srgbClr val="004A8F"/>
                </a:solidFill>
                <a:latin typeface="Times New Roman"/>
                <a:ea typeface="Times New Roman"/>
                <a:cs typeface="Times New Roman"/>
                <a:sym typeface="Times New Roman"/>
              </a:rPr>
              <a:t>✔</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pic>
        <p:nvPicPr>
          <p:cNvPr id="381" name="image16.jpeg" descr="07_08_Figure.jpg"/>
          <p:cNvPicPr/>
          <p:nvPr/>
        </p:nvPicPr>
        <p:blipFill>
          <a:blip r:embed="rId2">
            <a:extLst/>
          </a:blip>
          <a:srcRect b="3154"/>
          <a:stretch>
            <a:fillRect/>
          </a:stretch>
        </p:blipFill>
        <p:spPr>
          <a:xfrm>
            <a:off x="2711987" y="4389082"/>
            <a:ext cx="3720026" cy="2448599"/>
          </a:xfrm>
          <a:prstGeom prst="rect">
            <a:avLst/>
          </a:prstGeom>
          <a:ln w="12700">
            <a:miter lim="400000"/>
          </a:ln>
        </p:spPr>
      </p:pic>
      <p:sp>
        <p:nvSpPr>
          <p:cNvPr id="382" name="Shape 382"/>
          <p:cNvSpPr>
            <a:spLocks noGrp="1"/>
          </p:cNvSpPr>
          <p:nvPr>
            <p:ph type="body" idx="1"/>
          </p:nvPr>
        </p:nvSpPr>
        <p:spPr>
          <a:xfrm>
            <a:off x="0" y="0"/>
            <a:ext cx="9144000" cy="1157760"/>
          </a:xfrm>
          <a:prstGeom prst="rect">
            <a:avLst/>
          </a:prstGeom>
        </p:spPr>
        <p:txBody>
          <a:bodyPr lIns="0" tIns="0" rIns="0" bIns="0" anchor="ctr">
            <a:normAutofit/>
          </a:bodyPr>
          <a:lstStyle>
            <a:lvl1pPr marL="0" indent="0">
              <a:spcBef>
                <a:spcPts val="700"/>
              </a:spcBef>
              <a:buSzTx/>
              <a:buNone/>
              <a:defRPr sz="3000" b="1">
                <a:solidFill>
                  <a:srgbClr val="FFFFFF"/>
                </a:solidFill>
                <a:latin typeface="Arial"/>
                <a:ea typeface="Arial"/>
                <a:cs typeface="Arial"/>
                <a:sym typeface="Arial"/>
              </a:defRPr>
            </a:lvl1pPr>
          </a:lstStyle>
          <a:p>
            <a:pPr lvl="0">
              <a:defRPr sz="1800" b="0">
                <a:solidFill>
                  <a:srgbClr val="000000"/>
                </a:solidFill>
              </a:defRPr>
            </a:pPr>
            <a:r>
              <a:rPr sz="3000" b="1">
                <a:solidFill>
                  <a:srgbClr val="FFFFFF"/>
                </a:solidFill>
              </a:rPr>
              <a:t>Section 7.3: Energy dissipation</a:t>
            </a:r>
          </a:p>
        </p:txBody>
      </p:sp>
      <p:sp>
        <p:nvSpPr>
          <p:cNvPr id="383" name="Shape 383"/>
          <p:cNvSpPr/>
          <p:nvPr/>
        </p:nvSpPr>
        <p:spPr>
          <a:xfrm>
            <a:off x="365125" y="1170432"/>
            <a:ext cx="8229600" cy="30411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3914" lvl="0" indent="-293914">
              <a:spcBef>
                <a:spcPts val="500"/>
              </a:spcBef>
              <a:buClr>
                <a:srgbClr val="004A8F"/>
              </a:buClr>
              <a:buSzPct val="100000"/>
              <a:buFont typeface="Arial"/>
              <a:buChar char="•"/>
              <a:defRPr sz="1800"/>
            </a:pPr>
            <a:r>
              <a:rPr sz="2400">
                <a:latin typeface="Times New Roman"/>
                <a:ea typeface="Times New Roman"/>
                <a:cs typeface="Times New Roman"/>
                <a:sym typeface="Times New Roman"/>
              </a:rPr>
              <a:t>Part of the converted kinetic energy that does not reappear after an inelastic collision is said to be </a:t>
            </a:r>
            <a:r>
              <a:rPr sz="2400" i="1">
                <a:latin typeface="Times New Roman"/>
                <a:ea typeface="Times New Roman"/>
                <a:cs typeface="Times New Roman"/>
                <a:sym typeface="Times New Roman"/>
              </a:rPr>
              <a:t>dissipated</a:t>
            </a:r>
            <a:r>
              <a:rPr sz="24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marL="293914" lvl="0" indent="-293914">
              <a:spcBef>
                <a:spcPts val="500"/>
              </a:spcBef>
              <a:buClr>
                <a:srgbClr val="004A8F"/>
              </a:buClr>
              <a:buSzPct val="100000"/>
              <a:buFont typeface="Arial"/>
              <a:buChar char="•"/>
              <a:defRPr sz="1800"/>
            </a:pPr>
            <a:r>
              <a:rPr sz="2400">
                <a:latin typeface="Times New Roman"/>
                <a:ea typeface="Times New Roman"/>
                <a:cs typeface="Times New Roman"/>
                <a:sym typeface="Times New Roman"/>
              </a:rPr>
              <a:t>To illustrate the idea of energy dissipation, consider the example shown below:</a:t>
            </a:r>
            <a:endParaRPr sz="2800">
              <a:latin typeface="Times New Roman"/>
              <a:ea typeface="Times New Roman"/>
              <a:cs typeface="Times New Roman"/>
              <a:sym typeface="Times New Roman"/>
            </a:endParaRPr>
          </a:p>
          <a:p>
            <a:pPr marL="751114" lvl="1" indent="-293914">
              <a:spcBef>
                <a:spcPts val="500"/>
              </a:spcBef>
              <a:buClr>
                <a:srgbClr val="004A8F"/>
              </a:buClr>
              <a:buSzPct val="100000"/>
              <a:buFont typeface="Arial"/>
              <a:buChar char="•"/>
              <a:defRPr sz="1800"/>
            </a:pPr>
            <a:r>
              <a:rPr sz="2400">
                <a:latin typeface="Times New Roman"/>
                <a:ea typeface="Times New Roman"/>
                <a:cs typeface="Times New Roman"/>
                <a:sym typeface="Times New Roman"/>
              </a:rPr>
              <a:t>Coherent deformation (reversible): A piece of paper that is gently bent returns spontaneously to its original shape.</a:t>
            </a:r>
            <a:endParaRPr sz="2800">
              <a:latin typeface="Times New Roman"/>
              <a:ea typeface="Times New Roman"/>
              <a:cs typeface="Times New Roman"/>
              <a:sym typeface="Times New Roman"/>
            </a:endParaRPr>
          </a:p>
          <a:p>
            <a:pPr marL="751114" lvl="1" indent="-293914">
              <a:spcBef>
                <a:spcPts val="500"/>
              </a:spcBef>
              <a:buClr>
                <a:srgbClr val="004A8F"/>
              </a:buClr>
              <a:buSzPct val="100000"/>
              <a:buFont typeface="Arial"/>
              <a:buChar char="•"/>
              <a:defRPr sz="1800"/>
            </a:pPr>
            <a:r>
              <a:rPr sz="2400">
                <a:latin typeface="Times New Roman"/>
                <a:ea typeface="Times New Roman"/>
                <a:cs typeface="Times New Roman"/>
                <a:sym typeface="Times New Roman"/>
              </a:rPr>
              <a:t>Incoherent deformation (irreversible): If crumpled, it does not regain its original shape. </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pic>
        <p:nvPicPr>
          <p:cNvPr id="390" name="image5.jpeg" descr="07_10_Figure.jpg"/>
          <p:cNvPicPr/>
          <p:nvPr/>
        </p:nvPicPr>
        <p:blipFill>
          <a:blip r:embed="rId2">
            <a:extLst/>
          </a:blip>
          <a:srcRect b="3157"/>
          <a:stretch>
            <a:fillRect/>
          </a:stretch>
        </p:blipFill>
        <p:spPr>
          <a:xfrm>
            <a:off x="2120303" y="3746810"/>
            <a:ext cx="5260009" cy="3039759"/>
          </a:xfrm>
          <a:prstGeom prst="rect">
            <a:avLst/>
          </a:prstGeom>
          <a:ln w="12700">
            <a:miter lim="400000"/>
          </a:ln>
        </p:spPr>
      </p:pic>
      <p:sp>
        <p:nvSpPr>
          <p:cNvPr id="391" name="Shape 391"/>
          <p:cNvSpPr>
            <a:spLocks noGrp="1"/>
          </p:cNvSpPr>
          <p:nvPr>
            <p:ph type="body" idx="1"/>
          </p:nvPr>
        </p:nvSpPr>
        <p:spPr>
          <a:xfrm>
            <a:off x="0" y="0"/>
            <a:ext cx="9144000" cy="1157760"/>
          </a:xfrm>
          <a:prstGeom prst="rect">
            <a:avLst/>
          </a:prstGeom>
        </p:spPr>
        <p:txBody>
          <a:bodyPr lIns="0" tIns="0" rIns="0" bIns="0" anchor="ctr">
            <a:normAutofit/>
          </a:bodyPr>
          <a:lstStyle>
            <a:lvl1pPr marL="0" indent="0">
              <a:spcBef>
                <a:spcPts val="700"/>
              </a:spcBef>
              <a:buSzTx/>
              <a:buNone/>
              <a:defRPr sz="3000" b="1">
                <a:solidFill>
                  <a:srgbClr val="FFFFFF"/>
                </a:solidFill>
                <a:latin typeface="Arial"/>
                <a:ea typeface="Arial"/>
                <a:cs typeface="Arial"/>
                <a:sym typeface="Arial"/>
              </a:defRPr>
            </a:lvl1pPr>
          </a:lstStyle>
          <a:p>
            <a:pPr lvl="0">
              <a:defRPr sz="1800" b="0">
                <a:solidFill>
                  <a:srgbClr val="000000"/>
                </a:solidFill>
              </a:defRPr>
            </a:pPr>
            <a:r>
              <a:rPr sz="3000" b="1">
                <a:solidFill>
                  <a:srgbClr val="FFFFFF"/>
                </a:solidFill>
              </a:rPr>
              <a:t>Section 7.3: Energy dissipation</a:t>
            </a:r>
          </a:p>
        </p:txBody>
      </p:sp>
      <p:sp>
        <p:nvSpPr>
          <p:cNvPr id="392" name="Shape 392"/>
          <p:cNvSpPr/>
          <p:nvPr/>
        </p:nvSpPr>
        <p:spPr>
          <a:xfrm>
            <a:off x="365124" y="1170432"/>
            <a:ext cx="8565516" cy="23691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4928" lvl="0" indent="-244928">
              <a:spcBef>
                <a:spcPts val="400"/>
              </a:spcBef>
              <a:buClr>
                <a:srgbClr val="004A8F"/>
              </a:buClr>
              <a:buSzPct val="100000"/>
              <a:buFont typeface="Arial"/>
              <a:buChar char="•"/>
              <a:defRPr sz="1800"/>
            </a:pPr>
            <a:r>
              <a:rPr sz="2000">
                <a:latin typeface="Times New Roman"/>
                <a:ea typeface="Times New Roman"/>
                <a:cs typeface="Times New Roman"/>
                <a:sym typeface="Times New Roman"/>
              </a:rPr>
              <a:t>We can now give a complete classification of energy:</a:t>
            </a:r>
            <a:endParaRPr sz="2800">
              <a:latin typeface="Times New Roman"/>
              <a:ea typeface="Times New Roman"/>
              <a:cs typeface="Times New Roman"/>
              <a:sym typeface="Times New Roman"/>
            </a:endParaRPr>
          </a:p>
          <a:p>
            <a:pPr marL="702128" lvl="1" indent="-244928">
              <a:spcBef>
                <a:spcPts val="400"/>
              </a:spcBef>
              <a:buClr>
                <a:srgbClr val="004A8F"/>
              </a:buClr>
              <a:buSzPct val="100000"/>
              <a:buFont typeface="Arial"/>
              <a:buChar char="•"/>
              <a:defRPr sz="1800"/>
            </a:pPr>
            <a:r>
              <a:rPr sz="2000">
                <a:latin typeface="Times New Roman"/>
                <a:ea typeface="Times New Roman"/>
                <a:cs typeface="Times New Roman"/>
                <a:sym typeface="Times New Roman"/>
              </a:rPr>
              <a:t>The sum of a system’s kinetic energy and potential energy is called the system’s </a:t>
            </a:r>
            <a:r>
              <a:rPr sz="2000" b="1">
                <a:latin typeface="Times New Roman"/>
                <a:ea typeface="Times New Roman"/>
                <a:cs typeface="Times New Roman"/>
                <a:sym typeface="Times New Roman"/>
              </a:rPr>
              <a:t>mechanical energy</a:t>
            </a:r>
            <a:r>
              <a:rPr sz="2000">
                <a:latin typeface="Times New Roman"/>
                <a:ea typeface="Times New Roman"/>
                <a:cs typeface="Times New Roman"/>
                <a:sym typeface="Times New Roman"/>
              </a:rPr>
              <a:t> or </a:t>
            </a:r>
            <a:r>
              <a:rPr sz="2000" b="1">
                <a:latin typeface="Times New Roman"/>
                <a:ea typeface="Times New Roman"/>
                <a:cs typeface="Times New Roman"/>
                <a:sym typeface="Times New Roman"/>
              </a:rPr>
              <a:t>coherent energy</a:t>
            </a:r>
            <a:r>
              <a:rPr sz="20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marL="702128" lvl="1" indent="-244928">
              <a:spcBef>
                <a:spcPts val="400"/>
              </a:spcBef>
              <a:buClr>
                <a:srgbClr val="004A8F"/>
              </a:buClr>
              <a:buSzPct val="100000"/>
              <a:buFont typeface="Arial"/>
              <a:buChar char="•"/>
              <a:defRPr sz="1800"/>
            </a:pPr>
            <a:r>
              <a:rPr sz="2000">
                <a:latin typeface="Times New Roman"/>
                <a:ea typeface="Times New Roman"/>
                <a:cs typeface="Times New Roman"/>
                <a:sym typeface="Times New Roman"/>
              </a:rPr>
              <a:t>A system can also have </a:t>
            </a:r>
            <a:r>
              <a:rPr sz="2000" b="1">
                <a:latin typeface="Times New Roman"/>
                <a:ea typeface="Times New Roman"/>
                <a:cs typeface="Times New Roman"/>
                <a:sym typeface="Times New Roman"/>
              </a:rPr>
              <a:t>incoherent energy</a:t>
            </a:r>
            <a:r>
              <a:rPr sz="2000">
                <a:latin typeface="Times New Roman"/>
                <a:ea typeface="Times New Roman"/>
                <a:cs typeface="Times New Roman"/>
                <a:sym typeface="Times New Roman"/>
              </a:rPr>
              <a:t> associated with the incoherent motion and configuration of its parts. </a:t>
            </a:r>
            <a:endParaRPr sz="2800">
              <a:latin typeface="Times New Roman"/>
              <a:ea typeface="Times New Roman"/>
              <a:cs typeface="Times New Roman"/>
              <a:sym typeface="Times New Roman"/>
            </a:endParaRPr>
          </a:p>
          <a:p>
            <a:pPr marL="702128" lvl="1" indent="-244928">
              <a:spcBef>
                <a:spcPts val="400"/>
              </a:spcBef>
              <a:buClr>
                <a:srgbClr val="004A8F"/>
              </a:buClr>
              <a:buSzPct val="100000"/>
              <a:buFont typeface="Arial"/>
              <a:buChar char="•"/>
              <a:defRPr sz="1800"/>
            </a:pPr>
            <a:r>
              <a:rPr sz="2000">
                <a:latin typeface="Times New Roman"/>
                <a:ea typeface="Times New Roman"/>
                <a:cs typeface="Times New Roman"/>
                <a:sym typeface="Times New Roman"/>
              </a:rPr>
              <a:t>An important part of a system’s incoherent energy is its </a:t>
            </a:r>
            <a:r>
              <a:rPr sz="2000" b="1">
                <a:latin typeface="Times New Roman"/>
                <a:ea typeface="Times New Roman"/>
                <a:cs typeface="Times New Roman"/>
                <a:sym typeface="Times New Roman"/>
              </a:rPr>
              <a:t>thermal energy</a:t>
            </a:r>
            <a:r>
              <a:rPr sz="20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marL="702128" lvl="1" indent="-244928">
              <a:spcBef>
                <a:spcPts val="400"/>
              </a:spcBef>
              <a:buClr>
                <a:srgbClr val="004A8F"/>
              </a:buClr>
              <a:buSzPct val="100000"/>
              <a:buFont typeface="Arial"/>
              <a:buChar char="•"/>
              <a:defRPr sz="1800"/>
            </a:pPr>
            <a:r>
              <a:rPr sz="2000">
                <a:latin typeface="Times New Roman"/>
                <a:ea typeface="Times New Roman"/>
                <a:cs typeface="Times New Roman"/>
                <a:sym typeface="Times New Roman"/>
              </a:rPr>
              <a:t>The higher the thermal energy of an object, the higher the temperature.</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82" name="Shape 182"/>
          <p:cNvSpPr>
            <a:spLocks noGrp="1"/>
          </p:cNvSpPr>
          <p:nvPr>
            <p:ph type="body" idx="1"/>
          </p:nvPr>
        </p:nvSpPr>
        <p:spPr>
          <a:xfrm>
            <a:off x="365125" y="5060365"/>
            <a:ext cx="8229600" cy="1472452"/>
          </a:xfrm>
          <a:prstGeom prst="rect">
            <a:avLst/>
          </a:prstGeom>
        </p:spPr>
        <p:txBody>
          <a:bodyPr lIns="0" tIns="0" rIns="0" bIns="0">
            <a:normAutofit/>
          </a:bodyPr>
          <a:lstStyle>
            <a:lvl1pPr marL="0" indent="0">
              <a:buSzTx/>
              <a:buNone/>
              <a:defRPr b="1"/>
            </a:lvl1pPr>
          </a:lstStyle>
          <a:p>
            <a:pPr lvl="0">
              <a:defRPr sz="1800" b="0"/>
            </a:pPr>
            <a:r>
              <a:rPr sz="2800" b="1"/>
              <a:t>Chapter Goal: To investigate how interactions convert energy from one form to another in physical processes within the universe.</a:t>
            </a:r>
          </a:p>
        </p:txBody>
      </p:sp>
      <p:sp>
        <p:nvSpPr>
          <p:cNvPr id="183" name="Shape 183"/>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lvl1pPr>
          </a:lstStyle>
          <a:p>
            <a:pPr lvl="0">
              <a:defRPr sz="1800" b="0"/>
            </a:pPr>
            <a:r>
              <a:rPr sz="3000" b="1"/>
              <a:t>Chapter 7: Interactions</a:t>
            </a:r>
          </a:p>
        </p:txBody>
      </p:sp>
      <p:pic>
        <p:nvPicPr>
          <p:cNvPr id="184" name="image3.jpeg" descr="07_00_CO.jpg"/>
          <p:cNvPicPr/>
          <p:nvPr/>
        </p:nvPicPr>
        <p:blipFill>
          <a:blip r:embed="rId2">
            <a:extLst/>
          </a:blip>
          <a:stretch>
            <a:fillRect/>
          </a:stretch>
        </p:blipFill>
        <p:spPr>
          <a:xfrm>
            <a:off x="1706328" y="1376118"/>
            <a:ext cx="5731346" cy="3663837"/>
          </a:xfrm>
          <a:prstGeom prst="rect">
            <a:avLst/>
          </a:prstGeom>
          <a:ln w="12700">
            <a:miter lim="400000"/>
          </a:ln>
        </p:spPr>
      </p:pic>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10" name="Shape 410"/>
          <p:cNvSpPr>
            <a:spLocks noGrp="1"/>
          </p:cNvSpPr>
          <p:nvPr>
            <p:ph type="body" idx="1"/>
          </p:nvPr>
        </p:nvSpPr>
        <p:spPr>
          <a:xfrm>
            <a:off x="365125" y="1170432"/>
            <a:ext cx="8372475" cy="5422393"/>
          </a:xfrm>
          <a:prstGeom prst="rect">
            <a:avLst/>
          </a:prstGeom>
        </p:spPr>
        <p:txBody>
          <a:bodyPr lIns="0" tIns="0" rIns="0" bIns="0">
            <a:normAutofit/>
          </a:bodyPr>
          <a:lstStyle/>
          <a:p>
            <a:pPr marL="244928" lvl="0" indent="-244928">
              <a:spcBef>
                <a:spcPts val="400"/>
              </a:spcBef>
              <a:defRPr sz="1800"/>
            </a:pPr>
            <a:r>
              <a:rPr sz="2000"/>
              <a:t>Energy obtained from sources such as fossil fuels, nuclear fuels, biomass fuels, water reservoirs, solar radiation, and wind are collectively called </a:t>
            </a:r>
            <a:r>
              <a:rPr sz="2000" b="1"/>
              <a:t>source energy</a:t>
            </a:r>
            <a:r>
              <a:rPr sz="2000"/>
              <a:t>.</a:t>
            </a:r>
          </a:p>
          <a:p>
            <a:pPr marL="244928" lvl="0" indent="-244928">
              <a:spcBef>
                <a:spcPts val="400"/>
              </a:spcBef>
              <a:defRPr sz="1800"/>
            </a:pPr>
            <a:r>
              <a:rPr sz="2000"/>
              <a:t>Broadly speaking, there are four kinds of source energy: </a:t>
            </a:r>
            <a:r>
              <a:rPr sz="2000" i="1"/>
              <a:t>chemical</a:t>
            </a:r>
            <a:r>
              <a:rPr sz="2000"/>
              <a:t>,</a:t>
            </a:r>
            <a:r>
              <a:rPr sz="2000" i="1"/>
              <a:t> nuclear</a:t>
            </a:r>
            <a:r>
              <a:rPr sz="2000"/>
              <a:t>,</a:t>
            </a:r>
            <a:r>
              <a:rPr sz="2000" i="1"/>
              <a:t> solar</a:t>
            </a:r>
            <a:r>
              <a:rPr sz="2000"/>
              <a:t>, and </a:t>
            </a:r>
            <a:r>
              <a:rPr sz="2000" i="1"/>
              <a:t>stored solar energy</a:t>
            </a:r>
            <a:r>
              <a:rPr sz="2000"/>
              <a:t>.</a:t>
            </a:r>
          </a:p>
          <a:p>
            <a:pPr marL="244928" lvl="0" indent="-244928">
              <a:spcBef>
                <a:spcPts val="400"/>
              </a:spcBef>
              <a:defRPr sz="1800"/>
            </a:pPr>
            <a:r>
              <a:rPr sz="2000"/>
              <a:t>To facilitate our accounting of energy, we divide all energy into four categories: kinetic energy </a:t>
            </a:r>
            <a:r>
              <a:rPr sz="2000" i="1"/>
              <a:t>K</a:t>
            </a:r>
            <a:r>
              <a:rPr sz="2000"/>
              <a:t>, potential energy </a:t>
            </a:r>
            <a:r>
              <a:rPr sz="2000" i="1"/>
              <a:t>U</a:t>
            </a:r>
            <a:r>
              <a:rPr sz="2000"/>
              <a:t>, source energy </a:t>
            </a:r>
            <a:r>
              <a:rPr sz="2000" i="1"/>
              <a:t>E</a:t>
            </a:r>
            <a:r>
              <a:rPr sz="2000" baseline="-25000"/>
              <a:t>s</a:t>
            </a:r>
            <a:r>
              <a:rPr sz="2000"/>
              <a:t>, and thermal energy </a:t>
            </a:r>
            <a:r>
              <a:rPr sz="2000" i="1"/>
              <a:t>E</a:t>
            </a:r>
            <a:r>
              <a:rPr sz="2000" baseline="-25000"/>
              <a:t>th</a:t>
            </a:r>
            <a:r>
              <a:rPr sz="2000"/>
              <a:t>. </a:t>
            </a:r>
          </a:p>
        </p:txBody>
      </p:sp>
      <p:sp>
        <p:nvSpPr>
          <p:cNvPr id="411" name="Shape 411"/>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7.4: Source energy</a:t>
            </a:r>
          </a:p>
        </p:txBody>
      </p:sp>
      <p:pic>
        <p:nvPicPr>
          <p:cNvPr id="412" name="image18.jpeg" descr="07_12_Figure.jpg"/>
          <p:cNvPicPr/>
          <p:nvPr/>
        </p:nvPicPr>
        <p:blipFill>
          <a:blip r:embed="rId2">
            <a:extLst/>
          </a:blip>
          <a:srcRect b="5980"/>
          <a:stretch>
            <a:fillRect/>
          </a:stretch>
        </p:blipFill>
        <p:spPr>
          <a:xfrm>
            <a:off x="506942" y="3850887"/>
            <a:ext cx="8130115" cy="2724925"/>
          </a:xfrm>
          <a:prstGeom prst="rect">
            <a:avLst/>
          </a:prstGeom>
          <a:ln w="12700">
            <a:miter lim="400000"/>
          </a:ln>
        </p:spPr>
      </p:pic>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21" name="Shape 421"/>
          <p:cNvSpPr>
            <a:spLocks noGrp="1"/>
          </p:cNvSpPr>
          <p:nvPr>
            <p:ph type="body" idx="1"/>
          </p:nvPr>
        </p:nvSpPr>
        <p:spPr>
          <a:xfrm>
            <a:off x="365125" y="1170432"/>
            <a:ext cx="4664075" cy="5422393"/>
          </a:xfrm>
          <a:prstGeom prst="rect">
            <a:avLst/>
          </a:prstGeom>
        </p:spPr>
        <p:txBody>
          <a:bodyPr lIns="0" tIns="0" rIns="0" bIns="0">
            <a:normAutofit/>
          </a:bodyPr>
          <a:lstStyle/>
          <a:p>
            <a:pPr lvl="0">
              <a:defRPr sz="1800"/>
            </a:pPr>
            <a:r>
              <a:rPr sz="2800"/>
              <a:t>The figure illustrates various types of energy conversions that can occur. </a:t>
            </a:r>
          </a:p>
        </p:txBody>
      </p:sp>
      <p:sp>
        <p:nvSpPr>
          <p:cNvPr id="422" name="Shape 422"/>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7.4: Source energy</a:t>
            </a:r>
          </a:p>
        </p:txBody>
      </p:sp>
      <p:pic>
        <p:nvPicPr>
          <p:cNvPr id="423" name="image19.jpeg" descr="07_13_Figure.jpg"/>
          <p:cNvPicPr/>
          <p:nvPr/>
        </p:nvPicPr>
        <p:blipFill>
          <a:blip r:embed="rId2">
            <a:extLst/>
          </a:blip>
          <a:srcRect b="2727"/>
          <a:stretch>
            <a:fillRect/>
          </a:stretch>
        </p:blipFill>
        <p:spPr>
          <a:xfrm>
            <a:off x="5002336" y="1208798"/>
            <a:ext cx="3981585" cy="5395444"/>
          </a:xfrm>
          <a:prstGeom prst="rect">
            <a:avLst/>
          </a:prstGeom>
          <a:ln w="12700">
            <a:miter lim="400000"/>
          </a:ln>
        </p:spPr>
      </p:pic>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26" name="Shape 426"/>
          <p:cNvSpPr>
            <a:spLocks noGrp="1"/>
          </p:cNvSpPr>
          <p:nvPr>
            <p:ph type="body" idx="1"/>
          </p:nvPr>
        </p:nvSpPr>
        <p:spPr>
          <a:xfrm>
            <a:off x="365125" y="1170432"/>
            <a:ext cx="8372475" cy="5422393"/>
          </a:xfrm>
          <a:prstGeom prst="rect">
            <a:avLst/>
          </a:prstGeom>
        </p:spPr>
        <p:txBody>
          <a:bodyPr lIns="0" tIns="0" rIns="0" bIns="0">
            <a:normAutofit/>
          </a:bodyPr>
          <a:lstStyle/>
          <a:p>
            <a:pPr marL="293914" lvl="0" indent="-293914">
              <a:spcBef>
                <a:spcPts val="500"/>
              </a:spcBef>
              <a:defRPr sz="1800"/>
            </a:pPr>
            <a:r>
              <a:rPr sz="2400"/>
              <a:t>An example of the conversion process shown in part </a:t>
            </a:r>
            <a:r>
              <a:rPr sz="2400" i="1"/>
              <a:t>c</a:t>
            </a:r>
            <a:r>
              <a:rPr sz="2400"/>
              <a:t> of the previous slide is illustrated below. </a:t>
            </a:r>
          </a:p>
          <a:p>
            <a:pPr marL="293914" lvl="0" indent="-293914">
              <a:spcBef>
                <a:spcPts val="500"/>
              </a:spcBef>
              <a:defRPr sz="1800"/>
            </a:pPr>
            <a:r>
              <a:rPr sz="2400"/>
              <a:t>In a combustion of fuels (methane in this case), some chemical source energy is converted to kinetic energy of the reaction products.</a:t>
            </a:r>
          </a:p>
        </p:txBody>
      </p:sp>
      <p:sp>
        <p:nvSpPr>
          <p:cNvPr id="427" name="Shape 427"/>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7.4: Source energy</a:t>
            </a:r>
          </a:p>
        </p:txBody>
      </p:sp>
      <p:pic>
        <p:nvPicPr>
          <p:cNvPr id="428" name="image20.jpeg" descr="07_14_Figure.jpg"/>
          <p:cNvPicPr/>
          <p:nvPr/>
        </p:nvPicPr>
        <p:blipFill>
          <a:blip r:embed="rId2">
            <a:extLst/>
          </a:blip>
          <a:srcRect b="2574"/>
          <a:stretch>
            <a:fillRect/>
          </a:stretch>
        </p:blipFill>
        <p:spPr>
          <a:xfrm>
            <a:off x="2309410" y="3023686"/>
            <a:ext cx="4525180" cy="3625619"/>
          </a:xfrm>
          <a:prstGeom prst="rect">
            <a:avLst/>
          </a:prstGeom>
          <a:ln w="12700">
            <a:miter lim="400000"/>
          </a:ln>
        </p:spPr>
      </p:pic>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31" name="Shape 431"/>
          <p:cNvSpPr>
            <a:spLocks noGrp="1"/>
          </p:cNvSpPr>
          <p:nvPr>
            <p:ph type="body" idx="1"/>
          </p:nvPr>
        </p:nvSpPr>
        <p:spPr>
          <a:xfrm>
            <a:off x="365125" y="1170432"/>
            <a:ext cx="8372475" cy="5422393"/>
          </a:xfrm>
          <a:prstGeom prst="rect">
            <a:avLst/>
          </a:prstGeom>
        </p:spPr>
        <p:txBody>
          <a:bodyPr lIns="0" tIns="0" rIns="0" bIns="0">
            <a:normAutofit/>
          </a:bodyPr>
          <a:lstStyle>
            <a:lvl2pPr>
              <a:defRPr b="1"/>
            </a:lvl2pPr>
          </a:lstStyle>
          <a:p>
            <a:pPr lvl="0">
              <a:defRPr sz="1800"/>
            </a:pPr>
            <a:r>
              <a:rPr sz="2800"/>
              <a:t>To determine whether or not an interaction is dissipative, check if the interaction is reversible:</a:t>
            </a:r>
          </a:p>
          <a:p>
            <a:pPr lvl="1">
              <a:defRPr sz="1800" b="0"/>
            </a:pPr>
            <a:r>
              <a:rPr sz="2800" b="1"/>
              <a:t>Interactions that cause reversible changes are non-dissipative; those that cause irreversible changes are dissipative. </a:t>
            </a:r>
          </a:p>
        </p:txBody>
      </p:sp>
      <p:sp>
        <p:nvSpPr>
          <p:cNvPr id="432" name="Shape 432"/>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7.4: Source energy</a:t>
            </a:r>
          </a:p>
        </p:txBody>
      </p:sp>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35" name="Shape 435"/>
          <p:cNvSpPr>
            <a:spLocks noGrp="1"/>
          </p:cNvSpPr>
          <p:nvPr>
            <p:ph type="body" idx="1"/>
          </p:nvPr>
        </p:nvSpPr>
        <p:spPr>
          <a:prstGeom prst="rect">
            <a:avLst/>
          </a:prstGeom>
        </p:spPr>
        <p:txBody>
          <a:bodyPr lIns="0" tIns="0" rIns="0" bIns="0">
            <a:normAutofit/>
          </a:bodyPr>
          <a:lstStyle>
            <a:lvl1pPr>
              <a:tabLst>
                <a:tab pos="800100" algn="l"/>
              </a:tabLst>
            </a:lvl1pPr>
          </a:lstStyle>
          <a:p>
            <a:pPr lvl="0">
              <a:defRPr sz="1800"/>
            </a:pPr>
            <a:r>
              <a:rPr sz="2400"/>
              <a:t>	Whenever you leave your room, you diligently turn off the lights to “conserve energy.” Your friend tells you that energy is conserved regardless of whether or not your lights are off. Which of you is right?</a:t>
            </a:r>
          </a:p>
        </p:txBody>
      </p:sp>
      <p:sp>
        <p:nvSpPr>
          <p:cNvPr id="436" name="Shape 436"/>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Checkpoint 7.8</a:t>
            </a:r>
          </a:p>
        </p:txBody>
      </p:sp>
      <p:sp>
        <p:nvSpPr>
          <p:cNvPr id="437" name="Shape 437"/>
          <p:cNvSpPr/>
          <p:nvPr/>
        </p:nvSpPr>
        <p:spPr>
          <a:xfrm>
            <a:off x="630407" y="1351064"/>
            <a:ext cx="835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400"/>
              </a:spcBef>
              <a:defRPr sz="2000" b="1"/>
            </a:lvl1pPr>
          </a:lstStyle>
          <a:p>
            <a:pPr lvl="0">
              <a:defRPr sz="1800" b="0"/>
            </a:pPr>
            <a:r>
              <a:rPr sz="2000" b="1"/>
              <a:t>7.8</a:t>
            </a:r>
          </a:p>
        </p:txBody>
      </p:sp>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40" name="Shape 440"/>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Exercise 7.3 Converting energy</a:t>
            </a:r>
          </a:p>
        </p:txBody>
      </p:sp>
      <p:sp>
        <p:nvSpPr>
          <p:cNvPr id="441" name="Shape 441"/>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7.4: Source energy</a:t>
            </a:r>
          </a:p>
        </p:txBody>
      </p:sp>
      <p:sp>
        <p:nvSpPr>
          <p:cNvPr id="442" name="Shape 442"/>
          <p:cNvSpPr/>
          <p:nvPr/>
        </p:nvSpPr>
        <p:spPr>
          <a:xfrm>
            <a:off x="365125" y="1874519"/>
            <a:ext cx="5304155" cy="45467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600"/>
              </a:spcBef>
              <a:defRPr sz="1800"/>
            </a:pPr>
            <a:r>
              <a:rPr sz="2800">
                <a:latin typeface="Times New Roman"/>
                <a:ea typeface="Times New Roman"/>
                <a:cs typeface="Times New Roman"/>
                <a:sym typeface="Times New Roman"/>
              </a:rPr>
              <a:t>For each of the following scenarios, choose a closed system, identify the energy conversions that take place, and classify each conversion according to the four processes shown in Figure 7.13. (</a:t>
            </a:r>
            <a:r>
              <a:rPr sz="2800" i="1">
                <a:latin typeface="Times New Roman"/>
                <a:ea typeface="Times New Roman"/>
                <a:cs typeface="Times New Roman"/>
                <a:sym typeface="Times New Roman"/>
              </a:rPr>
              <a:t>a</a:t>
            </a:r>
            <a:r>
              <a:rPr sz="2800">
                <a:latin typeface="Times New Roman"/>
                <a:ea typeface="Times New Roman"/>
                <a:cs typeface="Times New Roman"/>
                <a:sym typeface="Times New Roman"/>
              </a:rPr>
              <a:t>) A person lifts a suitcase. (</a:t>
            </a:r>
            <a:r>
              <a:rPr sz="2800" i="1">
                <a:latin typeface="Times New Roman"/>
                <a:ea typeface="Times New Roman"/>
                <a:cs typeface="Times New Roman"/>
                <a:sym typeface="Times New Roman"/>
              </a:rPr>
              <a:t>b</a:t>
            </a:r>
            <a:r>
              <a:rPr sz="2800">
                <a:latin typeface="Times New Roman"/>
                <a:ea typeface="Times New Roman"/>
                <a:cs typeface="Times New Roman"/>
                <a:sym typeface="Times New Roman"/>
              </a:rPr>
              <a:t>) A toy suspended from a spring bobs up and down. (</a:t>
            </a:r>
            <a:r>
              <a:rPr sz="2800" i="1">
                <a:latin typeface="Times New Roman"/>
                <a:ea typeface="Times New Roman"/>
                <a:cs typeface="Times New Roman"/>
                <a:sym typeface="Times New Roman"/>
              </a:rPr>
              <a:t>c</a:t>
            </a:r>
            <a:r>
              <a:rPr sz="2800">
                <a:latin typeface="Times New Roman"/>
                <a:ea typeface="Times New Roman"/>
                <a:cs typeface="Times New Roman"/>
                <a:sym typeface="Times New Roman"/>
              </a:rPr>
              <a:t>) A pan of water is brought to a boil on a propane burner. (</a:t>
            </a:r>
            <a:r>
              <a:rPr sz="2800" i="1">
                <a:latin typeface="Times New Roman"/>
                <a:ea typeface="Times New Roman"/>
                <a:cs typeface="Times New Roman"/>
                <a:sym typeface="Times New Roman"/>
              </a:rPr>
              <a:t>d</a:t>
            </a:r>
            <a:r>
              <a:rPr sz="2800">
                <a:latin typeface="Times New Roman"/>
                <a:ea typeface="Times New Roman"/>
                <a:cs typeface="Times New Roman"/>
                <a:sym typeface="Times New Roman"/>
              </a:rPr>
              <a:t>) A cyclist brakes and comes to a stop.</a:t>
            </a:r>
          </a:p>
        </p:txBody>
      </p:sp>
      <p:pic>
        <p:nvPicPr>
          <p:cNvPr id="443" name="image19.jpeg" descr="07_13_Figure.jpg"/>
          <p:cNvPicPr/>
          <p:nvPr/>
        </p:nvPicPr>
        <p:blipFill>
          <a:blip r:embed="rId2">
            <a:extLst/>
          </a:blip>
          <a:srcRect b="2726"/>
          <a:stretch>
            <a:fillRect/>
          </a:stretch>
        </p:blipFill>
        <p:spPr>
          <a:xfrm>
            <a:off x="5831840" y="2060205"/>
            <a:ext cx="3204657" cy="4342629"/>
          </a:xfrm>
          <a:prstGeom prst="rect">
            <a:avLst/>
          </a:prstGeom>
          <a:ln w="12700">
            <a:miter lim="400000"/>
          </a:ln>
        </p:spPr>
      </p:pic>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Shape 445"/>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pic>
        <p:nvPicPr>
          <p:cNvPr id="446" name="image19.jpeg" descr="07_13_Figure.jpg"/>
          <p:cNvPicPr/>
          <p:nvPr/>
        </p:nvPicPr>
        <p:blipFill>
          <a:blip r:embed="rId2">
            <a:extLst/>
          </a:blip>
          <a:srcRect b="2726"/>
          <a:stretch>
            <a:fillRect/>
          </a:stretch>
        </p:blipFill>
        <p:spPr>
          <a:xfrm>
            <a:off x="5831840" y="2060205"/>
            <a:ext cx="3204657" cy="4342629"/>
          </a:xfrm>
          <a:prstGeom prst="rect">
            <a:avLst/>
          </a:prstGeom>
          <a:ln w="12700">
            <a:miter lim="400000"/>
          </a:ln>
        </p:spPr>
      </p:pic>
      <p:sp>
        <p:nvSpPr>
          <p:cNvPr id="447" name="Shape 447"/>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Exercise 7.3 Converting energy (cont.)</a:t>
            </a:r>
          </a:p>
        </p:txBody>
      </p:sp>
      <p:sp>
        <p:nvSpPr>
          <p:cNvPr id="448" name="Shape 448"/>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7.4: Source energy</a:t>
            </a:r>
          </a:p>
        </p:txBody>
      </p:sp>
      <p:sp>
        <p:nvSpPr>
          <p:cNvPr id="449" name="Shape 449"/>
          <p:cNvSpPr/>
          <p:nvPr/>
        </p:nvSpPr>
        <p:spPr>
          <a:xfrm>
            <a:off x="365124" y="1874519"/>
            <a:ext cx="5060317" cy="41932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500"/>
              </a:spcBef>
              <a:defRPr sz="1800"/>
            </a:pPr>
            <a:r>
              <a:rPr sz="2400">
                <a:latin typeface="Times New Roman"/>
                <a:ea typeface="Times New Roman"/>
                <a:cs typeface="Times New Roman"/>
                <a:sym typeface="Times New Roman"/>
              </a:rPr>
              <a:t>SOLUTION (</a:t>
            </a:r>
            <a:r>
              <a:rPr sz="2400" i="1">
                <a:latin typeface="Times New Roman"/>
                <a:ea typeface="Times New Roman"/>
                <a:cs typeface="Times New Roman"/>
                <a:sym typeface="Times New Roman"/>
              </a:rPr>
              <a:t>a</a:t>
            </a:r>
            <a:r>
              <a:rPr sz="2400">
                <a:latin typeface="Times New Roman"/>
                <a:ea typeface="Times New Roman"/>
                <a:cs typeface="Times New Roman"/>
                <a:sym typeface="Times New Roman"/>
              </a:rPr>
              <a:t>) Closed system: person, suitcase, and Earth. During the lifting, the potential energy of the Earth-suitcase system increases and the kinetic energy of the suitcase increases. The source energy is supplied by the person doing the lifting, who converts chemical (source) energy from food. In the process of converting this source energy, thermal energy is generated (the person gets hot). This process is represented in Figure 7.13c.</a:t>
            </a:r>
            <a:r>
              <a:rPr sz="2400">
                <a:solidFill>
                  <a:srgbClr val="004A8F"/>
                </a:solidFill>
                <a:latin typeface="Times New Roman"/>
                <a:ea typeface="Times New Roman"/>
                <a:cs typeface="Times New Roman"/>
                <a:sym typeface="Times New Roman"/>
              </a:rPr>
              <a:t> ✔</a:t>
            </a:r>
          </a:p>
        </p:txBody>
      </p:sp>
    </p:spTree>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52" name="Shape 452"/>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Exercise 7.3 Converting energy (cont.)</a:t>
            </a:r>
          </a:p>
        </p:txBody>
      </p:sp>
      <p:sp>
        <p:nvSpPr>
          <p:cNvPr id="453" name="Shape 453"/>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7.4: Source energy</a:t>
            </a:r>
          </a:p>
        </p:txBody>
      </p:sp>
      <p:sp>
        <p:nvSpPr>
          <p:cNvPr id="454" name="Shape 454"/>
          <p:cNvSpPr/>
          <p:nvPr/>
        </p:nvSpPr>
        <p:spPr>
          <a:xfrm>
            <a:off x="365125" y="1874519"/>
            <a:ext cx="5324475" cy="41403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600"/>
              </a:spcBef>
              <a:defRPr sz="1800"/>
            </a:pPr>
            <a:r>
              <a:rPr sz="2800">
                <a:latin typeface="Times New Roman"/>
                <a:ea typeface="Times New Roman"/>
                <a:cs typeface="Times New Roman"/>
                <a:sym typeface="Times New Roman"/>
              </a:rPr>
              <a:t>(</a:t>
            </a:r>
            <a:r>
              <a:rPr sz="2800" i="1">
                <a:latin typeface="Times New Roman"/>
                <a:ea typeface="Times New Roman"/>
                <a:cs typeface="Times New Roman"/>
                <a:sym typeface="Times New Roman"/>
              </a:rPr>
              <a:t>b</a:t>
            </a:r>
            <a:r>
              <a:rPr sz="2800">
                <a:latin typeface="Times New Roman"/>
                <a:ea typeface="Times New Roman"/>
                <a:cs typeface="Times New Roman"/>
                <a:sym typeface="Times New Roman"/>
              </a:rPr>
              <a:t>) Closed system: toy, spring, and Earth. As the toy bobs, its height relative to the ground changes, its velocity changes, and the configuration of the spring </a:t>
            </a:r>
            <a:br>
              <a:rPr sz="2800">
                <a:latin typeface="Times New Roman"/>
                <a:ea typeface="Times New Roman"/>
                <a:cs typeface="Times New Roman"/>
                <a:sym typeface="Times New Roman"/>
              </a:rPr>
            </a:br>
            <a:r>
              <a:rPr sz="2800">
                <a:latin typeface="Times New Roman"/>
                <a:ea typeface="Times New Roman"/>
                <a:cs typeface="Times New Roman"/>
                <a:sym typeface="Times New Roman"/>
              </a:rPr>
              <a:t>changes. The bobbing thus involves conversions of gravitational and elastic potential energy and kinetic energy. This reversible process is represented in Figure 7.13</a:t>
            </a:r>
            <a:r>
              <a:rPr sz="2800" i="1">
                <a:latin typeface="Times New Roman"/>
                <a:ea typeface="Times New Roman"/>
                <a:cs typeface="Times New Roman"/>
                <a:sym typeface="Times New Roman"/>
              </a:rPr>
              <a:t>a</a:t>
            </a:r>
            <a:r>
              <a:rPr sz="2800">
                <a:latin typeface="Times New Roman"/>
                <a:ea typeface="Times New Roman"/>
                <a:cs typeface="Times New Roman"/>
                <a:sym typeface="Times New Roman"/>
              </a:rPr>
              <a:t>.</a:t>
            </a:r>
            <a:r>
              <a:rPr sz="2800">
                <a:solidFill>
                  <a:srgbClr val="004A8F"/>
                </a:solidFill>
                <a:latin typeface="Times New Roman"/>
                <a:ea typeface="Times New Roman"/>
                <a:cs typeface="Times New Roman"/>
                <a:sym typeface="Times New Roman"/>
              </a:rPr>
              <a:t> ✔</a:t>
            </a:r>
          </a:p>
        </p:txBody>
      </p:sp>
      <p:pic>
        <p:nvPicPr>
          <p:cNvPr id="455" name="image19.jpeg" descr="07_13_Figure.jpg"/>
          <p:cNvPicPr/>
          <p:nvPr/>
        </p:nvPicPr>
        <p:blipFill>
          <a:blip r:embed="rId2">
            <a:extLst/>
          </a:blip>
          <a:srcRect b="2726"/>
          <a:stretch>
            <a:fillRect/>
          </a:stretch>
        </p:blipFill>
        <p:spPr>
          <a:xfrm>
            <a:off x="5831840" y="2060205"/>
            <a:ext cx="3204657" cy="4342629"/>
          </a:xfrm>
          <a:prstGeom prst="rect">
            <a:avLst/>
          </a:prstGeom>
          <a:ln w="12700">
            <a:miter lim="400000"/>
          </a:ln>
        </p:spPr>
      </p:pic>
    </p:spTree>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58" name="Shape 458"/>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Exercise 7.3 Converting energy (cont.)</a:t>
            </a:r>
          </a:p>
        </p:txBody>
      </p:sp>
      <p:sp>
        <p:nvSpPr>
          <p:cNvPr id="459" name="Shape 459"/>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7.4: Source energy</a:t>
            </a:r>
          </a:p>
        </p:txBody>
      </p:sp>
      <p:sp>
        <p:nvSpPr>
          <p:cNvPr id="460" name="Shape 460"/>
          <p:cNvSpPr/>
          <p:nvPr/>
        </p:nvSpPr>
        <p:spPr>
          <a:xfrm>
            <a:off x="365125" y="1874519"/>
            <a:ext cx="5375275" cy="29211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600"/>
              </a:spcBef>
              <a:defRPr sz="1800"/>
            </a:pPr>
            <a:r>
              <a:rPr sz="2800">
                <a:latin typeface="Times New Roman"/>
                <a:ea typeface="Times New Roman"/>
                <a:cs typeface="Times New Roman"/>
                <a:sym typeface="Times New Roman"/>
              </a:rPr>
              <a:t>(</a:t>
            </a:r>
            <a:r>
              <a:rPr sz="2800" i="1">
                <a:latin typeface="Times New Roman"/>
                <a:ea typeface="Times New Roman"/>
                <a:cs typeface="Times New Roman"/>
                <a:sym typeface="Times New Roman"/>
              </a:rPr>
              <a:t>c</a:t>
            </a:r>
            <a:r>
              <a:rPr sz="2800">
                <a:latin typeface="Times New Roman"/>
                <a:ea typeface="Times New Roman"/>
                <a:cs typeface="Times New Roman"/>
                <a:sym typeface="Times New Roman"/>
              </a:rPr>
              <a:t>) Closed system: pan of water and propane tank. As chemical (source) energy is released by burning the propane, the water is heated and its thermal energy increases. This process is represented in Figure 7.13</a:t>
            </a:r>
            <a:r>
              <a:rPr sz="2800" i="1">
                <a:latin typeface="Times New Roman"/>
                <a:ea typeface="Times New Roman"/>
                <a:cs typeface="Times New Roman"/>
                <a:sym typeface="Times New Roman"/>
              </a:rPr>
              <a:t>d</a:t>
            </a:r>
            <a:r>
              <a:rPr sz="2800">
                <a:latin typeface="Times New Roman"/>
                <a:ea typeface="Times New Roman"/>
                <a:cs typeface="Times New Roman"/>
                <a:sym typeface="Times New Roman"/>
              </a:rPr>
              <a:t>.</a:t>
            </a:r>
            <a:r>
              <a:rPr sz="2800">
                <a:solidFill>
                  <a:srgbClr val="004A8F"/>
                </a:solidFill>
                <a:latin typeface="Times New Roman"/>
                <a:ea typeface="Times New Roman"/>
                <a:cs typeface="Times New Roman"/>
                <a:sym typeface="Times New Roman"/>
              </a:rPr>
              <a:t>✔</a:t>
            </a:r>
          </a:p>
        </p:txBody>
      </p:sp>
      <p:pic>
        <p:nvPicPr>
          <p:cNvPr id="461" name="image19.jpeg" descr="07_13_Figure.jpg"/>
          <p:cNvPicPr/>
          <p:nvPr/>
        </p:nvPicPr>
        <p:blipFill>
          <a:blip r:embed="rId2">
            <a:extLst/>
          </a:blip>
          <a:srcRect b="2726"/>
          <a:stretch>
            <a:fillRect/>
          </a:stretch>
        </p:blipFill>
        <p:spPr>
          <a:xfrm>
            <a:off x="5831840" y="2060205"/>
            <a:ext cx="3204657" cy="4342629"/>
          </a:xfrm>
          <a:prstGeom prst="rect">
            <a:avLst/>
          </a:prstGeom>
          <a:ln w="12700">
            <a:miter lim="400000"/>
          </a:ln>
        </p:spPr>
      </p:pic>
    </p:spTree>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64" name="Shape 464"/>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Exercise 7.3 Converting energy (cont.)</a:t>
            </a:r>
          </a:p>
        </p:txBody>
      </p:sp>
      <p:sp>
        <p:nvSpPr>
          <p:cNvPr id="465" name="Shape 465"/>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7.4: Source energy</a:t>
            </a:r>
          </a:p>
        </p:txBody>
      </p:sp>
      <p:sp>
        <p:nvSpPr>
          <p:cNvPr id="466" name="Shape 466"/>
          <p:cNvSpPr/>
          <p:nvPr/>
        </p:nvSpPr>
        <p:spPr>
          <a:xfrm>
            <a:off x="365124" y="1874519"/>
            <a:ext cx="5436237" cy="33275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600"/>
              </a:spcBef>
              <a:defRPr sz="1800"/>
            </a:pPr>
            <a:r>
              <a:rPr sz="2800">
                <a:latin typeface="Times New Roman"/>
                <a:ea typeface="Times New Roman"/>
                <a:cs typeface="Times New Roman"/>
                <a:sym typeface="Times New Roman"/>
              </a:rPr>
              <a:t>(</a:t>
            </a:r>
            <a:r>
              <a:rPr sz="2800" i="1">
                <a:latin typeface="Times New Roman"/>
                <a:ea typeface="Times New Roman"/>
                <a:cs typeface="Times New Roman"/>
                <a:sym typeface="Times New Roman"/>
              </a:rPr>
              <a:t>d</a:t>
            </a:r>
            <a:r>
              <a:rPr sz="2800">
                <a:latin typeface="Times New Roman"/>
                <a:ea typeface="Times New Roman"/>
                <a:cs typeface="Times New Roman"/>
                <a:sym typeface="Times New Roman"/>
              </a:rPr>
              <a:t>) Closed system: Earth and cyclist. During the braking, the bicycle’s kinetic energy is converted to thermal energy by friction (I’m ignoring the muscle source energy required to pull the brakes). This process is represented in Figure 7.13</a:t>
            </a:r>
            <a:r>
              <a:rPr sz="2800" i="1">
                <a:latin typeface="Times New Roman"/>
                <a:ea typeface="Times New Roman"/>
                <a:cs typeface="Times New Roman"/>
                <a:sym typeface="Times New Roman"/>
              </a:rPr>
              <a:t>b</a:t>
            </a:r>
            <a:r>
              <a:rPr sz="2800">
                <a:latin typeface="Times New Roman"/>
                <a:ea typeface="Times New Roman"/>
                <a:cs typeface="Times New Roman"/>
                <a:sym typeface="Times New Roman"/>
              </a:rPr>
              <a:t>.</a:t>
            </a:r>
            <a:r>
              <a:rPr sz="2800">
                <a:solidFill>
                  <a:srgbClr val="004A8F"/>
                </a:solidFill>
                <a:latin typeface="Times New Roman"/>
                <a:ea typeface="Times New Roman"/>
                <a:cs typeface="Times New Roman"/>
                <a:sym typeface="Times New Roman"/>
              </a:rPr>
              <a:t>✔</a:t>
            </a:r>
          </a:p>
        </p:txBody>
      </p:sp>
      <p:pic>
        <p:nvPicPr>
          <p:cNvPr id="467" name="image19.jpeg" descr="07_13_Figure.jpg"/>
          <p:cNvPicPr/>
          <p:nvPr/>
        </p:nvPicPr>
        <p:blipFill>
          <a:blip r:embed="rId2">
            <a:extLst/>
          </a:blip>
          <a:srcRect b="2726"/>
          <a:stretch>
            <a:fillRect/>
          </a:stretch>
        </p:blipFill>
        <p:spPr>
          <a:xfrm>
            <a:off x="5831840" y="2060205"/>
            <a:ext cx="3204657" cy="4342629"/>
          </a:xfrm>
          <a:prstGeom prst="rect">
            <a:avLst/>
          </a:prstGeom>
          <a:ln w="12700">
            <a:miter lim="400000"/>
          </a:ln>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87" name="Shape 187"/>
          <p:cNvSpPr>
            <a:spLocks noGrp="1"/>
          </p:cNvSpPr>
          <p:nvPr>
            <p:ph type="body" idx="1"/>
          </p:nvPr>
        </p:nvSpPr>
        <p:spPr>
          <a:xfrm>
            <a:off x="365125" y="1170432"/>
            <a:ext cx="8229600" cy="5422393"/>
          </a:xfrm>
          <a:prstGeom prst="rect">
            <a:avLst/>
          </a:prstGeom>
        </p:spPr>
        <p:txBody>
          <a:bodyPr lIns="0" tIns="0" rIns="0" bIns="0">
            <a:normAutofit/>
          </a:bodyPr>
          <a:lstStyle/>
          <a:p>
            <a:pPr lvl="0">
              <a:defRPr sz="1800"/>
            </a:pPr>
            <a:r>
              <a:rPr sz="2800"/>
              <a:t>An </a:t>
            </a:r>
            <a:r>
              <a:rPr sz="2800" b="1"/>
              <a:t>interaction</a:t>
            </a:r>
            <a:r>
              <a:rPr sz="2800"/>
              <a:t> is an event that produces either a change in physical state or a change in motion.</a:t>
            </a:r>
          </a:p>
          <a:p>
            <a:pPr marL="0" lvl="0" indent="0">
              <a:buSzTx/>
              <a:buNone/>
              <a:defRPr sz="1800"/>
            </a:pPr>
            <a:endParaRPr sz="2800"/>
          </a:p>
          <a:p>
            <a:pPr lvl="0">
              <a:defRPr sz="1800"/>
            </a:pPr>
            <a:endParaRPr sz="2800"/>
          </a:p>
          <a:p>
            <a:pPr lvl="0">
              <a:defRPr sz="1800"/>
            </a:pPr>
            <a:endParaRPr sz="2800"/>
          </a:p>
          <a:p>
            <a:pPr lvl="0">
              <a:defRPr sz="1800"/>
            </a:pPr>
            <a:endParaRPr sz="2800"/>
          </a:p>
          <a:p>
            <a:pPr lvl="0">
              <a:lnSpc>
                <a:spcPct val="120000"/>
              </a:lnSpc>
              <a:defRPr sz="1800"/>
            </a:pPr>
            <a:endParaRPr sz="2800"/>
          </a:p>
          <a:p>
            <a:pPr lvl="0">
              <a:defRPr sz="1800"/>
            </a:pPr>
            <a:endParaRPr sz="2800"/>
          </a:p>
          <a:p>
            <a:pPr lvl="0">
              <a:defRPr sz="1800"/>
            </a:pPr>
            <a:r>
              <a:rPr sz="2800"/>
              <a:t>You learned that the four fundamental interactions in our universe are gravitational, electromagnetic, weak nuclear, and strong nuclear.</a:t>
            </a:r>
          </a:p>
        </p:txBody>
      </p:sp>
      <p:sp>
        <p:nvSpPr>
          <p:cNvPr id="188" name="Shape 188"/>
          <p:cNvSpPr/>
          <p:nvPr/>
        </p:nvSpPr>
        <p:spPr>
          <a:xfrm>
            <a:off x="0" y="61872"/>
            <a:ext cx="9144000" cy="103401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spcBef>
                <a:spcPts val="700"/>
              </a:spcBef>
              <a:defRPr sz="1800"/>
            </a:pPr>
            <a:r>
              <a:rPr sz="3000" b="1"/>
              <a:t>Chapter 7 Preview</a:t>
            </a:r>
          </a:p>
          <a:p>
            <a:pPr lvl="0">
              <a:spcBef>
                <a:spcPts val="700"/>
              </a:spcBef>
              <a:defRPr sz="1800"/>
            </a:pPr>
            <a:r>
              <a:rPr sz="3000" b="1">
                <a:solidFill>
                  <a:srgbClr val="FFFFFF"/>
                </a:solidFill>
              </a:rPr>
              <a:t>Looking Ahead: The basics of interactions</a:t>
            </a:r>
          </a:p>
        </p:txBody>
      </p:sp>
      <p:pic>
        <p:nvPicPr>
          <p:cNvPr id="189" name="image4.jpeg" descr="07_06_Figure.jpg"/>
          <p:cNvPicPr/>
          <p:nvPr/>
        </p:nvPicPr>
        <p:blipFill>
          <a:blip r:embed="rId2">
            <a:extLst/>
          </a:blip>
          <a:stretch>
            <a:fillRect/>
          </a:stretch>
        </p:blipFill>
        <p:spPr>
          <a:xfrm>
            <a:off x="2227046" y="2023277"/>
            <a:ext cx="4689908" cy="3150981"/>
          </a:xfrm>
          <a:prstGeom prst="rect">
            <a:avLst/>
          </a:prstGeom>
          <a:ln w="12700">
            <a:miter lim="400000"/>
          </a:ln>
        </p:spPr>
      </p:pic>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Shape 469"/>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70" name="Shape 470"/>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Coherent versus incoherent energy</a:t>
            </a:r>
          </a:p>
        </p:txBody>
      </p:sp>
      <p:sp>
        <p:nvSpPr>
          <p:cNvPr id="471" name="Shape 471"/>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7.4: Source energy</a:t>
            </a:r>
          </a:p>
        </p:txBody>
      </p:sp>
      <p:sp>
        <p:nvSpPr>
          <p:cNvPr id="472" name="Shape 472"/>
          <p:cNvSpPr/>
          <p:nvPr/>
        </p:nvSpPr>
        <p:spPr>
          <a:xfrm>
            <a:off x="365125" y="1874519"/>
            <a:ext cx="8230235" cy="12955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spcBef>
                <a:spcPts val="600"/>
              </a:spcBef>
              <a:buClr>
                <a:srgbClr val="004A8F"/>
              </a:buClr>
              <a:buSzPct val="100000"/>
              <a:buFont typeface="Arial"/>
              <a:buChar char="•"/>
              <a:defRPr sz="2800">
                <a:latin typeface="Times New Roman"/>
                <a:ea typeface="Times New Roman"/>
                <a:cs typeface="Times New Roman"/>
                <a:sym typeface="Times New Roman"/>
              </a:defRPr>
            </a:lvl1pPr>
          </a:lstStyle>
          <a:p>
            <a:pPr lvl="0">
              <a:defRPr sz="1800"/>
            </a:pPr>
            <a:r>
              <a:rPr sz="2800"/>
              <a:t>To get a feel for the different types of energy, let’s look at a very ordinary object—a pencil. How many types of energy are (or can be) stored in a pencil?</a:t>
            </a:r>
          </a:p>
        </p:txBody>
      </p:sp>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75" name="Shape 475"/>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Coherent versus incoherent energy (cont.)</a:t>
            </a:r>
          </a:p>
        </p:txBody>
      </p:sp>
      <p:sp>
        <p:nvSpPr>
          <p:cNvPr id="476" name="Shape 476"/>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7.4: Source energy</a:t>
            </a:r>
          </a:p>
        </p:txBody>
      </p:sp>
      <p:sp>
        <p:nvSpPr>
          <p:cNvPr id="477" name="Shape 477"/>
          <p:cNvSpPr/>
          <p:nvPr/>
        </p:nvSpPr>
        <p:spPr>
          <a:xfrm>
            <a:off x="365122" y="1874519"/>
            <a:ext cx="8318601" cy="40459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18407" lvl="0" indent="-318407">
              <a:spcBef>
                <a:spcPts val="600"/>
              </a:spcBef>
              <a:buClr>
                <a:srgbClr val="004A8F"/>
              </a:buClr>
              <a:buSzPct val="100000"/>
              <a:buFont typeface="Arial"/>
              <a:buChar char="•"/>
              <a:defRPr sz="1800"/>
            </a:pPr>
            <a:r>
              <a:rPr sz="2600" b="1">
                <a:latin typeface="Times New Roman"/>
                <a:ea typeface="Times New Roman"/>
                <a:cs typeface="Times New Roman"/>
                <a:sym typeface="Times New Roman"/>
              </a:rPr>
              <a:t>Coherent (mechanical) energy:</a:t>
            </a:r>
            <a:endParaRPr sz="2800">
              <a:latin typeface="Times New Roman"/>
              <a:ea typeface="Times New Roman"/>
              <a:cs typeface="Times New Roman"/>
              <a:sym typeface="Times New Roman"/>
            </a:endParaRPr>
          </a:p>
          <a:p>
            <a:pPr marL="775607" lvl="1" indent="-318407">
              <a:spcBef>
                <a:spcPts val="600"/>
              </a:spcBef>
              <a:buClr>
                <a:srgbClr val="004A8F"/>
              </a:buClr>
              <a:buSzPct val="100000"/>
              <a:buFont typeface="Arial"/>
              <a:buChar char="•"/>
              <a:defRPr sz="1800"/>
            </a:pPr>
            <a:r>
              <a:rPr sz="2600" b="1">
                <a:latin typeface="Times New Roman"/>
                <a:ea typeface="Times New Roman"/>
                <a:cs typeface="Times New Roman"/>
                <a:sym typeface="Times New Roman"/>
              </a:rPr>
              <a:t>Kinetic energy: </a:t>
            </a:r>
            <a:r>
              <a:rPr sz="2600">
                <a:latin typeface="Times New Roman"/>
                <a:ea typeface="Times New Roman"/>
                <a:cs typeface="Times New Roman"/>
                <a:sym typeface="Times New Roman"/>
              </a:rPr>
              <a:t>If the pencil is at rest on your desk, its kinetic energy is zero. If, however, you throw it across the room, you give it a kinetic energy of about </a:t>
            </a:r>
            <a:r>
              <a:rPr sz="2600" b="1">
                <a:latin typeface="Times New Roman"/>
                <a:ea typeface="Times New Roman"/>
                <a:cs typeface="Times New Roman"/>
                <a:sym typeface="Times New Roman"/>
              </a:rPr>
              <a:t>1 J</a:t>
            </a:r>
            <a:r>
              <a:rPr sz="2600">
                <a:latin typeface="Times New Roman"/>
                <a:ea typeface="Times New Roman"/>
                <a:cs typeface="Times New Roman"/>
                <a:sym typeface="Times New Roman"/>
              </a:rPr>
              <a:t>.</a:t>
            </a:r>
            <a:endParaRPr sz="2800">
              <a:latin typeface="Times New Roman"/>
              <a:ea typeface="Times New Roman"/>
              <a:cs typeface="Times New Roman"/>
              <a:sym typeface="Times New Roman"/>
            </a:endParaRPr>
          </a:p>
          <a:p>
            <a:pPr marL="775607" lvl="1" indent="-318407">
              <a:spcBef>
                <a:spcPts val="600"/>
              </a:spcBef>
              <a:buClr>
                <a:srgbClr val="004A8F"/>
              </a:buClr>
              <a:buSzPct val="100000"/>
              <a:buFont typeface="Arial"/>
              <a:buChar char="•"/>
              <a:defRPr sz="1800"/>
            </a:pPr>
            <a:r>
              <a:rPr sz="2600" b="1">
                <a:latin typeface="Times New Roman"/>
                <a:ea typeface="Times New Roman"/>
                <a:cs typeface="Times New Roman"/>
                <a:sym typeface="Times New Roman"/>
              </a:rPr>
              <a:t>Potential energy: </a:t>
            </a:r>
            <a:r>
              <a:rPr sz="2600">
                <a:latin typeface="Times New Roman"/>
                <a:ea typeface="Times New Roman"/>
                <a:cs typeface="Times New Roman"/>
                <a:sym typeface="Times New Roman"/>
              </a:rPr>
              <a:t>To store potential energy in the pencil, you must change its configuration by squeezing or bending it. The pencil, being stiff, does not bend or squeeze easily, and so, if you are lucky, you might be able to store </a:t>
            </a:r>
            <a:r>
              <a:rPr sz="2600" b="1">
                <a:latin typeface="Times New Roman"/>
                <a:ea typeface="Times New Roman"/>
                <a:cs typeface="Times New Roman"/>
                <a:sym typeface="Times New Roman"/>
              </a:rPr>
              <a:t>0.1 J</a:t>
            </a:r>
            <a:r>
              <a:rPr sz="2600">
                <a:latin typeface="Times New Roman"/>
                <a:ea typeface="Times New Roman"/>
                <a:cs typeface="Times New Roman"/>
                <a:sym typeface="Times New Roman"/>
              </a:rPr>
              <a:t> of elastic potential energy in it before it snaps.</a:t>
            </a:r>
          </a:p>
        </p:txBody>
      </p:sp>
    </p:spTree>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80" name="Shape 480"/>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Coherent versus incoherent energy (cont.)</a:t>
            </a:r>
          </a:p>
        </p:txBody>
      </p:sp>
      <p:sp>
        <p:nvSpPr>
          <p:cNvPr id="481" name="Shape 481"/>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7.4: Source energy</a:t>
            </a:r>
          </a:p>
        </p:txBody>
      </p:sp>
      <p:sp>
        <p:nvSpPr>
          <p:cNvPr id="482" name="Shape 482"/>
          <p:cNvSpPr/>
          <p:nvPr/>
        </p:nvSpPr>
        <p:spPr>
          <a:xfrm>
            <a:off x="365122" y="1874519"/>
            <a:ext cx="8289065" cy="4347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18407" lvl="0" indent="-318407">
              <a:spcBef>
                <a:spcPts val="600"/>
              </a:spcBef>
              <a:buClr>
                <a:srgbClr val="004A8F"/>
              </a:buClr>
              <a:buSzPct val="100000"/>
              <a:buFont typeface="Arial"/>
              <a:buChar char="•"/>
              <a:defRPr sz="1800"/>
            </a:pPr>
            <a:r>
              <a:rPr sz="2600" b="1">
                <a:latin typeface="Times New Roman"/>
                <a:ea typeface="Times New Roman"/>
                <a:cs typeface="Times New Roman"/>
                <a:sym typeface="Times New Roman"/>
              </a:rPr>
              <a:t>Incoherent energy:</a:t>
            </a:r>
            <a:endParaRPr sz="2800">
              <a:latin typeface="Times New Roman"/>
              <a:ea typeface="Times New Roman"/>
              <a:cs typeface="Times New Roman"/>
              <a:sym typeface="Times New Roman"/>
            </a:endParaRPr>
          </a:p>
          <a:p>
            <a:pPr marL="775607" lvl="1" indent="-318407">
              <a:spcBef>
                <a:spcPts val="600"/>
              </a:spcBef>
              <a:buClr>
                <a:srgbClr val="004A8F"/>
              </a:buClr>
              <a:buSzPct val="100000"/>
              <a:buFont typeface="Arial"/>
              <a:buChar char="•"/>
              <a:defRPr sz="1800"/>
            </a:pPr>
            <a:r>
              <a:rPr sz="2600" b="1">
                <a:latin typeface="Times New Roman"/>
                <a:ea typeface="Times New Roman"/>
                <a:cs typeface="Times New Roman"/>
                <a:sym typeface="Times New Roman"/>
              </a:rPr>
              <a:t>Thermal energy: </a:t>
            </a:r>
            <a:r>
              <a:rPr sz="2600">
                <a:latin typeface="Times New Roman"/>
                <a:ea typeface="Times New Roman"/>
                <a:cs typeface="Times New Roman"/>
                <a:sym typeface="Times New Roman"/>
              </a:rPr>
              <a:t>Thermal energy is the energy associated with the random jiggling of atoms. It is impossible to convert all of this energy to another form, and so instead let’s imagine you take the pencil out of a drawer and carry it around in your pocket so that its temperature rises from room temperature to body temperature. This rise in temperature increases its thermal energy by </a:t>
            </a:r>
            <a:r>
              <a:rPr sz="2600" b="1">
                <a:latin typeface="Times New Roman"/>
                <a:ea typeface="Times New Roman"/>
                <a:cs typeface="Times New Roman"/>
                <a:sym typeface="Times New Roman"/>
              </a:rPr>
              <a:t>100 J</a:t>
            </a:r>
            <a:r>
              <a:rPr sz="2600">
                <a:latin typeface="Times New Roman"/>
                <a:ea typeface="Times New Roman"/>
                <a:cs typeface="Times New Roman"/>
                <a:sym typeface="Times New Roman"/>
              </a:rPr>
              <a:t>. If you could convert this 100 J of thermal energy to kinetic energy, your pencil would be moving at the speed of an airplane!</a:t>
            </a:r>
          </a:p>
        </p:txBody>
      </p:sp>
    </p:spTree>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484"/>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85" name="Shape 485"/>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Coherent versus incoherent energy (cont.)</a:t>
            </a:r>
          </a:p>
        </p:txBody>
      </p:sp>
      <p:sp>
        <p:nvSpPr>
          <p:cNvPr id="486" name="Shape 486"/>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7.4: Source energy</a:t>
            </a:r>
          </a:p>
        </p:txBody>
      </p:sp>
      <p:sp>
        <p:nvSpPr>
          <p:cNvPr id="487" name="Shape 487"/>
          <p:cNvSpPr/>
          <p:nvPr/>
        </p:nvSpPr>
        <p:spPr>
          <a:xfrm>
            <a:off x="365124" y="1874519"/>
            <a:ext cx="8230235" cy="3585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18407" lvl="0" indent="-318407">
              <a:spcBef>
                <a:spcPts val="600"/>
              </a:spcBef>
              <a:buClr>
                <a:srgbClr val="004A8F"/>
              </a:buClr>
              <a:buSzPct val="100000"/>
              <a:buFont typeface="Arial"/>
              <a:buChar char="•"/>
              <a:defRPr sz="1800"/>
            </a:pPr>
            <a:r>
              <a:rPr sz="2600" b="1">
                <a:latin typeface="Times New Roman"/>
                <a:ea typeface="Times New Roman"/>
                <a:cs typeface="Times New Roman"/>
                <a:sym typeface="Times New Roman"/>
              </a:rPr>
              <a:t>Incoherent energy:</a:t>
            </a:r>
            <a:endParaRPr sz="2800">
              <a:latin typeface="Times New Roman"/>
              <a:ea typeface="Times New Roman"/>
              <a:cs typeface="Times New Roman"/>
              <a:sym typeface="Times New Roman"/>
            </a:endParaRPr>
          </a:p>
          <a:p>
            <a:pPr marL="775607" lvl="1" indent="-318407">
              <a:spcBef>
                <a:spcPts val="600"/>
              </a:spcBef>
              <a:buClr>
                <a:srgbClr val="004A8F"/>
              </a:buClr>
              <a:buSzPct val="100000"/>
              <a:buFont typeface="Arial"/>
              <a:buChar char="•"/>
              <a:defRPr sz="1800"/>
            </a:pPr>
            <a:r>
              <a:rPr sz="2600" b="1">
                <a:latin typeface="Times New Roman"/>
                <a:ea typeface="Times New Roman"/>
                <a:cs typeface="Times New Roman"/>
                <a:sym typeface="Times New Roman"/>
              </a:rPr>
              <a:t>Chemical energy: </a:t>
            </a:r>
            <a:r>
              <a:rPr sz="2600">
                <a:latin typeface="Times New Roman"/>
                <a:ea typeface="Times New Roman"/>
                <a:cs typeface="Times New Roman"/>
                <a:sym typeface="Times New Roman"/>
              </a:rPr>
              <a:t>Being made of wood, a pencil stores chemical energy, which can easily be released. If you burn the pencil, the wood turns to ashes, and the configuration energy stored in the chemical bonds is converted to thermal energy, which you feel as heat. The energy converted by burning the pencil is </a:t>
            </a:r>
            <a:br>
              <a:rPr sz="2600">
                <a:latin typeface="Times New Roman"/>
                <a:ea typeface="Times New Roman"/>
                <a:cs typeface="Times New Roman"/>
                <a:sym typeface="Times New Roman"/>
              </a:rPr>
            </a:br>
            <a:r>
              <a:rPr sz="2600" b="1">
                <a:latin typeface="Times New Roman"/>
                <a:ea typeface="Times New Roman"/>
                <a:cs typeface="Times New Roman"/>
                <a:sym typeface="Times New Roman"/>
              </a:rPr>
              <a:t>100,000 J</a:t>
            </a:r>
            <a:r>
              <a:rPr sz="2600">
                <a:latin typeface="Times New Roman"/>
                <a:ea typeface="Times New Roman"/>
                <a:cs typeface="Times New Roman"/>
                <a:sym typeface="Times New Roman"/>
              </a:rPr>
              <a:t>, an amount equal to the kinetic energy of a medium-sized car moving at 35 mi/h.</a:t>
            </a:r>
          </a:p>
        </p:txBody>
      </p:sp>
    </p:spTree>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90" name="Shape 490"/>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Coherent versus incoherent energy (cont.)</a:t>
            </a:r>
          </a:p>
        </p:txBody>
      </p:sp>
      <p:sp>
        <p:nvSpPr>
          <p:cNvPr id="491" name="Shape 491"/>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7.4: Source energy</a:t>
            </a:r>
          </a:p>
        </p:txBody>
      </p:sp>
      <p:sp>
        <p:nvSpPr>
          <p:cNvPr id="492" name="Shape 492"/>
          <p:cNvSpPr/>
          <p:nvPr/>
        </p:nvSpPr>
        <p:spPr>
          <a:xfrm>
            <a:off x="365124" y="1874519"/>
            <a:ext cx="8230235" cy="3966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18407" lvl="0" indent="-318407">
              <a:spcBef>
                <a:spcPts val="600"/>
              </a:spcBef>
              <a:buClr>
                <a:srgbClr val="004A8F"/>
              </a:buClr>
              <a:buSzPct val="100000"/>
              <a:buFont typeface="Arial"/>
              <a:buChar char="•"/>
              <a:defRPr sz="1800"/>
            </a:pPr>
            <a:r>
              <a:rPr sz="2600" b="1">
                <a:latin typeface="Times New Roman"/>
                <a:ea typeface="Times New Roman"/>
                <a:cs typeface="Times New Roman"/>
                <a:sym typeface="Times New Roman"/>
              </a:rPr>
              <a:t>Incoherent energy:</a:t>
            </a:r>
            <a:endParaRPr sz="2800">
              <a:latin typeface="Times New Roman"/>
              <a:ea typeface="Times New Roman"/>
              <a:cs typeface="Times New Roman"/>
              <a:sym typeface="Times New Roman"/>
            </a:endParaRPr>
          </a:p>
          <a:p>
            <a:pPr marL="775607" lvl="1" indent="-318407">
              <a:spcBef>
                <a:spcPts val="600"/>
              </a:spcBef>
              <a:buClr>
                <a:srgbClr val="004A8F"/>
              </a:buClr>
              <a:buSzPct val="100000"/>
              <a:buFont typeface="Arial"/>
              <a:buChar char="•"/>
              <a:defRPr sz="1800"/>
            </a:pPr>
            <a:r>
              <a:rPr sz="2600" b="1">
                <a:latin typeface="Times New Roman"/>
                <a:ea typeface="Times New Roman"/>
                <a:cs typeface="Times New Roman"/>
                <a:sym typeface="Times New Roman"/>
              </a:rPr>
              <a:t>Broken chemical bonds: </a:t>
            </a:r>
            <a:r>
              <a:rPr sz="2600">
                <a:latin typeface="Times New Roman"/>
                <a:ea typeface="Times New Roman"/>
                <a:cs typeface="Times New Roman"/>
                <a:sym typeface="Times New Roman"/>
              </a:rPr>
              <a:t>If you bend the pencil enough, it breaks. The energy required to break the chemical bonds in the pencil is about </a:t>
            </a:r>
            <a:r>
              <a:rPr sz="2600" b="1">
                <a:latin typeface="Times New Roman"/>
                <a:ea typeface="Times New Roman"/>
                <a:cs typeface="Times New Roman"/>
                <a:sym typeface="Times New Roman"/>
              </a:rPr>
              <a:t>0.001 J</a:t>
            </a:r>
            <a:r>
              <a:rPr sz="2600">
                <a:latin typeface="Times New Roman"/>
                <a:ea typeface="Times New Roman"/>
                <a:cs typeface="Times New Roman"/>
                <a:sym typeface="Times New Roman"/>
              </a:rPr>
              <a:t>. This amount is only 1% of that 0.1 J of potential energy you added by bending the pencil to just before its breaking point; the remaining 99% ends up as thermal energy: When the pencil snaps, the stress created by the bending is relieved, and the snapping increases the jiggling of the atoms.</a:t>
            </a:r>
          </a:p>
        </p:txBody>
      </p:sp>
    </p:spTree>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495" name="Shape 495"/>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Coherent versus incoherent energy (cont.)</a:t>
            </a:r>
          </a:p>
        </p:txBody>
      </p:sp>
      <p:sp>
        <p:nvSpPr>
          <p:cNvPr id="496" name="Shape 496"/>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7.4: Source energy</a:t>
            </a:r>
          </a:p>
        </p:txBody>
      </p:sp>
      <p:sp>
        <p:nvSpPr>
          <p:cNvPr id="497" name="Shape 497"/>
          <p:cNvSpPr/>
          <p:nvPr/>
        </p:nvSpPr>
        <p:spPr>
          <a:xfrm>
            <a:off x="365124" y="1874519"/>
            <a:ext cx="8159116" cy="41403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sz="2800">
                <a:latin typeface="Times New Roman"/>
                <a:ea typeface="Times New Roman"/>
                <a:cs typeface="Times New Roman"/>
                <a:sym typeface="Times New Roman"/>
              </a:defRPr>
            </a:lvl1pPr>
          </a:lstStyle>
          <a:p>
            <a:pPr lvl="0">
              <a:defRPr sz="1800"/>
            </a:pPr>
            <a:r>
              <a:rPr sz="2800"/>
              <a:t>This comparison of energies makes two important points that are valid more generally. First, coherent forms of energy are insignificant compared with incoherent forms—most of the energy around us is in the form of incoherent energy. Second, when energy is dissipated, virtually all of it becomes thermal energy; the incoherent configuration energy associated with deformation, breaking, and abrasion is generally negligible compared to the energies required to cause these changes.</a:t>
            </a:r>
          </a:p>
        </p:txBody>
      </p:sp>
    </p:spTree>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519" name="Shape 519"/>
          <p:cNvSpPr>
            <a:spLocks noGrp="1"/>
          </p:cNvSpPr>
          <p:nvPr>
            <p:ph type="body" idx="1"/>
          </p:nvPr>
        </p:nvSpPr>
        <p:spPr>
          <a:xfrm>
            <a:off x="365124" y="1170432"/>
            <a:ext cx="8392795" cy="5422393"/>
          </a:xfrm>
          <a:prstGeom prst="rect">
            <a:avLst/>
          </a:prstGeom>
        </p:spPr>
        <p:txBody>
          <a:bodyPr lIns="0" tIns="0" rIns="0" bIns="0">
            <a:normAutofit/>
          </a:bodyPr>
          <a:lstStyle/>
          <a:p>
            <a:pPr marL="293914" lvl="0" indent="-293914">
              <a:spcBef>
                <a:spcPts val="500"/>
              </a:spcBef>
              <a:defRPr sz="1800"/>
            </a:pPr>
            <a:r>
              <a:rPr sz="2400"/>
              <a:t>Matter can be classified according to its interactions.</a:t>
            </a:r>
          </a:p>
          <a:p>
            <a:pPr marL="293914" lvl="0" indent="-293914">
              <a:spcBef>
                <a:spcPts val="500"/>
              </a:spcBef>
              <a:defRPr sz="1800"/>
            </a:pPr>
            <a:r>
              <a:rPr sz="2400"/>
              <a:t>Attributes we give to various types of matter are a way of indicating the types of interactions they take part in. </a:t>
            </a:r>
          </a:p>
          <a:p>
            <a:pPr marL="293914" lvl="0" indent="-293914">
              <a:spcBef>
                <a:spcPts val="500"/>
              </a:spcBef>
              <a:defRPr sz="1800"/>
            </a:pPr>
            <a:r>
              <a:rPr sz="2400"/>
              <a:t>The strength of any interaction between two objects is a function of the distance separating them, as illustrated in the figure below. </a:t>
            </a:r>
          </a:p>
        </p:txBody>
      </p:sp>
      <p:sp>
        <p:nvSpPr>
          <p:cNvPr id="520" name="Shape 520"/>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7.5: Interaction range</a:t>
            </a:r>
          </a:p>
        </p:txBody>
      </p:sp>
      <p:pic>
        <p:nvPicPr>
          <p:cNvPr id="521" name="image21.jpeg" descr="07_15_Figure.jpg"/>
          <p:cNvPicPr/>
          <p:nvPr/>
        </p:nvPicPr>
        <p:blipFill>
          <a:blip r:embed="rId2">
            <a:extLst/>
          </a:blip>
          <a:srcRect b="4302"/>
          <a:stretch>
            <a:fillRect/>
          </a:stretch>
        </p:blipFill>
        <p:spPr>
          <a:xfrm>
            <a:off x="1371622" y="3655183"/>
            <a:ext cx="6737051" cy="2956313"/>
          </a:xfrm>
          <a:prstGeom prst="rect">
            <a:avLst/>
          </a:prstGeom>
          <a:ln w="12700">
            <a:miter lim="400000"/>
          </a:ln>
        </p:spPr>
      </p:pic>
    </p:spTree>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528" name="Shape 528"/>
          <p:cNvSpPr>
            <a:spLocks noGrp="1"/>
          </p:cNvSpPr>
          <p:nvPr>
            <p:ph type="body" idx="1"/>
          </p:nvPr>
        </p:nvSpPr>
        <p:spPr>
          <a:xfrm>
            <a:off x="365124" y="1170432"/>
            <a:ext cx="8392795" cy="5422393"/>
          </a:xfrm>
          <a:prstGeom prst="rect">
            <a:avLst/>
          </a:prstGeom>
        </p:spPr>
        <p:txBody>
          <a:bodyPr lIns="0" tIns="0" rIns="0" bIns="0">
            <a:normAutofit/>
          </a:bodyPr>
          <a:lstStyle/>
          <a:p>
            <a:pPr lvl="0">
              <a:defRPr sz="1800"/>
            </a:pPr>
            <a:r>
              <a:rPr sz="2800"/>
              <a:t>One model widely used to illustrate long-range interactions is the </a:t>
            </a:r>
            <a:r>
              <a:rPr sz="2800" b="1"/>
              <a:t>field</a:t>
            </a:r>
            <a:r>
              <a:rPr sz="2800"/>
              <a:t>, shown in the figure below. </a:t>
            </a:r>
          </a:p>
          <a:p>
            <a:pPr lvl="1">
              <a:defRPr sz="1800"/>
            </a:pPr>
            <a:r>
              <a:rPr sz="2800"/>
              <a:t>For example, an electrically charged object has an electric field, and interactions are mediated by these fields. </a:t>
            </a:r>
          </a:p>
        </p:txBody>
      </p:sp>
      <p:sp>
        <p:nvSpPr>
          <p:cNvPr id="529" name="Shape 529"/>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7.5: Interaction range</a:t>
            </a:r>
          </a:p>
        </p:txBody>
      </p:sp>
      <p:pic>
        <p:nvPicPr>
          <p:cNvPr id="530" name="image22.jpeg" descr="07_16_Figure.jpg"/>
          <p:cNvPicPr/>
          <p:nvPr/>
        </p:nvPicPr>
        <p:blipFill>
          <a:blip r:embed="rId2">
            <a:extLst/>
          </a:blip>
          <a:srcRect b="3565"/>
          <a:stretch>
            <a:fillRect/>
          </a:stretch>
        </p:blipFill>
        <p:spPr>
          <a:xfrm>
            <a:off x="1903132" y="3655321"/>
            <a:ext cx="5337736" cy="2958579"/>
          </a:xfrm>
          <a:prstGeom prst="rect">
            <a:avLst/>
          </a:prstGeom>
          <a:ln w="12700">
            <a:miter lim="400000"/>
          </a:ln>
        </p:spPr>
      </p:pic>
    </p:spTree>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532"/>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533" name="Shape 533"/>
          <p:cNvSpPr>
            <a:spLocks noGrp="1"/>
          </p:cNvSpPr>
          <p:nvPr>
            <p:ph type="body" idx="1"/>
          </p:nvPr>
        </p:nvSpPr>
        <p:spPr>
          <a:xfrm>
            <a:off x="365124" y="1170432"/>
            <a:ext cx="8392795" cy="5422393"/>
          </a:xfrm>
          <a:prstGeom prst="rect">
            <a:avLst/>
          </a:prstGeom>
        </p:spPr>
        <p:txBody>
          <a:bodyPr lIns="0" tIns="0" rIns="0" bIns="0">
            <a:normAutofit/>
          </a:bodyPr>
          <a:lstStyle/>
          <a:p>
            <a:pPr lvl="0">
              <a:defRPr sz="1800"/>
            </a:pPr>
            <a:r>
              <a:rPr sz="2800"/>
              <a:t>An alternate model explains interactions in terms of an exchange of fundamental particles called</a:t>
            </a:r>
            <a:r>
              <a:rPr sz="2800" i="1"/>
              <a:t> gauge particles</a:t>
            </a:r>
            <a:r>
              <a:rPr sz="2800"/>
              <a:t>.</a:t>
            </a:r>
          </a:p>
        </p:txBody>
      </p:sp>
      <p:sp>
        <p:nvSpPr>
          <p:cNvPr id="534" name="Shape 534"/>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7.5: Interaction range</a:t>
            </a:r>
          </a:p>
        </p:txBody>
      </p:sp>
      <p:pic>
        <p:nvPicPr>
          <p:cNvPr id="535" name="image23.jpeg" descr="07_17_Figure.jpg"/>
          <p:cNvPicPr/>
          <p:nvPr/>
        </p:nvPicPr>
        <p:blipFill>
          <a:blip r:embed="rId2">
            <a:extLst/>
          </a:blip>
          <a:srcRect b="6630"/>
          <a:stretch>
            <a:fillRect/>
          </a:stretch>
        </p:blipFill>
        <p:spPr>
          <a:xfrm>
            <a:off x="266700" y="3205479"/>
            <a:ext cx="8601457" cy="2646681"/>
          </a:xfrm>
          <a:prstGeom prst="rect">
            <a:avLst/>
          </a:prstGeom>
          <a:ln w="12700">
            <a:miter lim="400000"/>
          </a:ln>
        </p:spPr>
      </p:pic>
    </p:spTree>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538" name="Shape 538"/>
          <p:cNvSpPr>
            <a:spLocks noGrp="1"/>
          </p:cNvSpPr>
          <p:nvPr>
            <p:ph type="body" idx="1"/>
          </p:nvPr>
        </p:nvSpPr>
        <p:spPr>
          <a:prstGeom prst="rect">
            <a:avLst/>
          </a:prstGeom>
        </p:spPr>
        <p:txBody>
          <a:bodyPr lIns="0" tIns="0" rIns="0" bIns="0">
            <a:normAutofit/>
          </a:bodyPr>
          <a:lstStyle/>
          <a:p>
            <a:pPr lvl="0">
              <a:tabLst>
                <a:tab pos="914400" algn="l"/>
              </a:tabLst>
              <a:defRPr sz="1800"/>
            </a:pPr>
            <a:r>
              <a:rPr sz="2400"/>
              <a:t>	As an example of an interaction mediated by a “particle,” imagine tossing a ball back and forth with a friend. You are both standing on an icy surface so slippery that friction is negligible. (</a:t>
            </a:r>
            <a:r>
              <a:rPr sz="2400" i="1"/>
              <a:t>a</a:t>
            </a:r>
            <a:r>
              <a:rPr sz="2400"/>
              <a:t>) Describe the effect the throwing and catching have on your momentum and your friend’s momentum. (</a:t>
            </a:r>
            <a:r>
              <a:rPr sz="2400" i="1"/>
              <a:t>b</a:t>
            </a:r>
            <a:r>
              <a:rPr sz="2400"/>
              <a:t>) Is this an attractive or repulsive interaction? (</a:t>
            </a:r>
            <a:r>
              <a:rPr sz="2400" i="1"/>
              <a:t>c</a:t>
            </a:r>
            <a:r>
              <a:rPr sz="2400"/>
              <a:t>) Could you change the interaction into the other type?</a:t>
            </a:r>
          </a:p>
        </p:txBody>
      </p:sp>
      <p:sp>
        <p:nvSpPr>
          <p:cNvPr id="539" name="Shape 539"/>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Checkpoint 7.10</a:t>
            </a:r>
          </a:p>
        </p:txBody>
      </p:sp>
      <p:sp>
        <p:nvSpPr>
          <p:cNvPr id="540" name="Shape 540"/>
          <p:cNvSpPr/>
          <p:nvPr/>
        </p:nvSpPr>
        <p:spPr>
          <a:xfrm>
            <a:off x="630407" y="1351064"/>
            <a:ext cx="835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400"/>
              </a:spcBef>
              <a:defRPr sz="2000" b="1"/>
            </a:lvl1pPr>
          </a:lstStyle>
          <a:p>
            <a:pPr lvl="0">
              <a:defRPr sz="1800" b="0"/>
            </a:pPr>
            <a:r>
              <a:rPr sz="2000" b="1"/>
              <a:t>7.10</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92" name="Shape 192"/>
          <p:cNvSpPr>
            <a:spLocks noGrp="1"/>
          </p:cNvSpPr>
          <p:nvPr>
            <p:ph type="body" idx="1"/>
          </p:nvPr>
        </p:nvSpPr>
        <p:spPr>
          <a:xfrm>
            <a:off x="365125" y="1170432"/>
            <a:ext cx="8229600" cy="5422393"/>
          </a:xfrm>
          <a:prstGeom prst="rect">
            <a:avLst/>
          </a:prstGeom>
        </p:spPr>
        <p:txBody>
          <a:bodyPr lIns="0" tIns="0" rIns="0" bIns="0">
            <a:normAutofit/>
          </a:bodyPr>
          <a:lstStyle/>
          <a:p>
            <a:pPr lvl="0">
              <a:defRPr sz="1800"/>
            </a:pPr>
            <a:r>
              <a:rPr sz="2800" b="1"/>
              <a:t>Potential energy </a:t>
            </a:r>
            <a:r>
              <a:rPr sz="2800"/>
              <a:t>is a coherent form of internal energy associated with the reversible changes in the configuration of an object or system.</a:t>
            </a:r>
          </a:p>
          <a:p>
            <a:pPr lvl="0">
              <a:defRPr sz="1800"/>
            </a:pPr>
            <a:r>
              <a:rPr sz="2800"/>
              <a:t>You will learn about the potential energy associated with </a:t>
            </a:r>
            <a:r>
              <a:rPr sz="2800" b="1"/>
              <a:t>gravitational</a:t>
            </a:r>
            <a:r>
              <a:rPr sz="2800"/>
              <a:t> and elastic </a:t>
            </a:r>
            <a:r>
              <a:rPr sz="2800" b="1"/>
              <a:t>interactions</a:t>
            </a:r>
            <a:r>
              <a:rPr sz="2800"/>
              <a:t>.</a:t>
            </a:r>
          </a:p>
        </p:txBody>
      </p:sp>
      <p:sp>
        <p:nvSpPr>
          <p:cNvPr id="193" name="Shape 193"/>
          <p:cNvSpPr/>
          <p:nvPr/>
        </p:nvSpPr>
        <p:spPr>
          <a:xfrm>
            <a:off x="0" y="61872"/>
            <a:ext cx="9144000" cy="103401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spcBef>
                <a:spcPts val="700"/>
              </a:spcBef>
              <a:defRPr sz="1800"/>
            </a:pPr>
            <a:r>
              <a:rPr sz="3000" b="1"/>
              <a:t>Chapter 7 Preview</a:t>
            </a:r>
          </a:p>
          <a:p>
            <a:pPr lvl="0">
              <a:spcBef>
                <a:spcPts val="700"/>
              </a:spcBef>
              <a:defRPr sz="1800"/>
            </a:pPr>
            <a:r>
              <a:rPr sz="3000" b="1">
                <a:solidFill>
                  <a:srgbClr val="FFFFFF"/>
                </a:solidFill>
              </a:rPr>
              <a:t>Looking Ahead: Potential energy</a:t>
            </a:r>
          </a:p>
        </p:txBody>
      </p:sp>
    </p:spTree>
  </p:cSld>
  <p:clrMapOvr>
    <a:masterClrMapping/>
  </p:clrMapOvr>
  <p:transition xmlns:p14="http://schemas.microsoft.com/office/powerpoint/2010/mai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hape 547"/>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548" name="Shape 548"/>
          <p:cNvSpPr>
            <a:spLocks noGrp="1"/>
          </p:cNvSpPr>
          <p:nvPr>
            <p:ph type="body" idx="1"/>
          </p:nvPr>
        </p:nvSpPr>
        <p:spPr>
          <a:xfrm>
            <a:off x="365124" y="1170432"/>
            <a:ext cx="8392795" cy="5422393"/>
          </a:xfrm>
          <a:prstGeom prst="rect">
            <a:avLst/>
          </a:prstGeom>
        </p:spPr>
        <p:txBody>
          <a:bodyPr lIns="0" tIns="0" rIns="0" bIns="0">
            <a:normAutofit/>
          </a:bodyPr>
          <a:lstStyle/>
          <a:p>
            <a:pPr lvl="0">
              <a:defRPr sz="1800"/>
            </a:pPr>
            <a:r>
              <a:rPr sz="2800"/>
              <a:t>An interaction is </a:t>
            </a:r>
            <a:r>
              <a:rPr sz="2800" b="1"/>
              <a:t>fundamental</a:t>
            </a:r>
            <a:r>
              <a:rPr sz="2800"/>
              <a:t> if it cannot be explained in terms of other interactions. </a:t>
            </a:r>
          </a:p>
          <a:p>
            <a:pPr lvl="0">
              <a:defRPr sz="1800"/>
            </a:pPr>
            <a:r>
              <a:rPr sz="2800"/>
              <a:t>All known interactions can be traced to the four fundamental interactions listed below.</a:t>
            </a:r>
          </a:p>
        </p:txBody>
      </p:sp>
      <p:sp>
        <p:nvSpPr>
          <p:cNvPr id="549" name="Shape 549"/>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7.6: Fundamental interactions</a:t>
            </a:r>
          </a:p>
        </p:txBody>
      </p:sp>
      <p:pic>
        <p:nvPicPr>
          <p:cNvPr id="550" name="image24.jpeg" descr="07_01_Table.jpg"/>
          <p:cNvPicPr/>
          <p:nvPr/>
        </p:nvPicPr>
        <p:blipFill>
          <a:blip r:embed="rId2">
            <a:extLst/>
          </a:blip>
          <a:srcRect b="7617"/>
          <a:stretch>
            <a:fillRect/>
          </a:stretch>
        </p:blipFill>
        <p:spPr>
          <a:xfrm>
            <a:off x="266700" y="3368040"/>
            <a:ext cx="8601457" cy="2230121"/>
          </a:xfrm>
          <a:prstGeom prst="rect">
            <a:avLst/>
          </a:prstGeom>
          <a:ln w="12700">
            <a:miter lim="400000"/>
          </a:ln>
        </p:spPr>
      </p:pic>
    </p:spTree>
  </p:cSld>
  <p:clrMapOvr>
    <a:masterClrMapping/>
  </p:clrMapOvr>
  <p:transition xmlns:p14="http://schemas.microsoft.com/office/powerpoint/2010/mai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pic>
        <p:nvPicPr>
          <p:cNvPr id="553" name="image25.jpeg" descr="07_18_Figure.jpg"/>
          <p:cNvPicPr/>
          <p:nvPr/>
        </p:nvPicPr>
        <p:blipFill>
          <a:blip r:embed="rId2">
            <a:extLst/>
          </a:blip>
          <a:stretch>
            <a:fillRect/>
          </a:stretch>
        </p:blipFill>
        <p:spPr>
          <a:xfrm>
            <a:off x="2699791" y="4514279"/>
            <a:ext cx="3744418" cy="2292827"/>
          </a:xfrm>
          <a:prstGeom prst="rect">
            <a:avLst/>
          </a:prstGeom>
          <a:ln w="12700">
            <a:miter lim="400000"/>
          </a:ln>
        </p:spPr>
      </p:pic>
      <p:sp>
        <p:nvSpPr>
          <p:cNvPr id="554" name="Shape 554"/>
          <p:cNvSpPr>
            <a:spLocks noGrp="1"/>
          </p:cNvSpPr>
          <p:nvPr>
            <p:ph type="title"/>
          </p:nvPr>
        </p:nvSpPr>
        <p:spPr>
          <a:xfrm>
            <a:off x="0" y="1170432"/>
            <a:ext cx="9144000" cy="1014985"/>
          </a:xfrm>
          <a:prstGeom prst="rect">
            <a:avLst/>
          </a:prstGeom>
        </p:spPr>
        <p:txBody>
          <a:bodyPr lIns="0" tIns="0" rIns="0" bIns="0">
            <a:normAutofit/>
          </a:bodyPr>
          <a:lstStyle/>
          <a:p>
            <a:pPr lvl="0">
              <a:defRPr sz="1800" b="0">
                <a:solidFill>
                  <a:srgbClr val="000000"/>
                </a:solidFill>
              </a:defRPr>
            </a:pPr>
            <a:r>
              <a:rPr sz="3000" b="1">
                <a:solidFill>
                  <a:srgbClr val="004A8F"/>
                </a:solidFill>
              </a:rPr>
              <a:t>Brief overview of the four fundamental interactions</a:t>
            </a:r>
          </a:p>
        </p:txBody>
      </p:sp>
      <p:sp>
        <p:nvSpPr>
          <p:cNvPr id="555" name="Shape 555"/>
          <p:cNvSpPr>
            <a:spLocks noGrp="1"/>
          </p:cNvSpPr>
          <p:nvPr>
            <p:ph type="body" idx="1"/>
          </p:nvPr>
        </p:nvSpPr>
        <p:spPr>
          <a:xfrm>
            <a:off x="365125" y="2368295"/>
            <a:ext cx="8229600" cy="4233673"/>
          </a:xfrm>
          <a:prstGeom prst="rect">
            <a:avLst/>
          </a:prstGeom>
        </p:spPr>
        <p:txBody>
          <a:bodyPr lIns="0" tIns="0" rIns="0" bIns="0">
            <a:normAutofit/>
          </a:bodyPr>
          <a:lstStyle/>
          <a:p>
            <a:pPr marL="440871" lvl="0" indent="-440871">
              <a:spcBef>
                <a:spcPts val="500"/>
              </a:spcBef>
              <a:buClrTx/>
              <a:buFontTx/>
              <a:buAutoNum type="arabicPeriod"/>
              <a:defRPr sz="1800"/>
            </a:pPr>
            <a:r>
              <a:rPr sz="2400" b="1"/>
              <a:t>Gravitational interaction</a:t>
            </a:r>
            <a:r>
              <a:rPr sz="2400"/>
              <a:t>:</a:t>
            </a:r>
            <a:r>
              <a:rPr sz="2400" b="1"/>
              <a:t> </a:t>
            </a:r>
          </a:p>
          <a:p>
            <a:pPr marL="751114" lvl="1" indent="-293914">
              <a:spcBef>
                <a:spcPts val="500"/>
              </a:spcBef>
              <a:defRPr sz="1800"/>
            </a:pPr>
            <a:r>
              <a:rPr sz="2400"/>
              <a:t>Long-range interaction between all objects that have mass.</a:t>
            </a:r>
          </a:p>
          <a:p>
            <a:pPr marL="751114" lvl="1" indent="-293914">
              <a:spcBef>
                <a:spcPts val="500"/>
              </a:spcBef>
              <a:defRPr sz="1800"/>
            </a:pPr>
            <a:r>
              <a:rPr sz="2400"/>
              <a:t>Mediated by a gauge particle called the </a:t>
            </a:r>
            <a:r>
              <a:rPr sz="2400" i="1"/>
              <a:t>graviton</a:t>
            </a:r>
            <a:r>
              <a:rPr sz="2400"/>
              <a:t> (still undetected). </a:t>
            </a:r>
          </a:p>
          <a:p>
            <a:pPr marL="751114" lvl="1" indent="-293914">
              <a:spcBef>
                <a:spcPts val="500"/>
              </a:spcBef>
              <a:defRPr sz="1800"/>
            </a:pPr>
            <a:r>
              <a:rPr sz="2400"/>
              <a:t>Determines the large-scale structure of the universe.</a:t>
            </a:r>
          </a:p>
        </p:txBody>
      </p:sp>
      <p:sp>
        <p:nvSpPr>
          <p:cNvPr id="556" name="Shape 556"/>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7.6: Fundamental interactions</a:t>
            </a:r>
          </a:p>
        </p:txBody>
      </p:sp>
    </p:spTree>
  </p:cSld>
  <p:clrMapOvr>
    <a:masterClrMapping/>
  </p:clrMapOvr>
  <p:transition xmlns:p14="http://schemas.microsoft.com/office/powerpoint/2010/mai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559" name="Shape 559"/>
          <p:cNvSpPr>
            <a:spLocks noGrp="1"/>
          </p:cNvSpPr>
          <p:nvPr>
            <p:ph type="title"/>
          </p:nvPr>
        </p:nvSpPr>
        <p:spPr>
          <a:xfrm>
            <a:off x="0" y="1170432"/>
            <a:ext cx="9144000" cy="1014985"/>
          </a:xfrm>
          <a:prstGeom prst="rect">
            <a:avLst/>
          </a:prstGeom>
        </p:spPr>
        <p:txBody>
          <a:bodyPr lIns="0" tIns="0" rIns="0" bIns="0">
            <a:normAutofit/>
          </a:bodyPr>
          <a:lstStyle/>
          <a:p>
            <a:pPr lvl="0">
              <a:defRPr sz="1800" b="0">
                <a:solidFill>
                  <a:srgbClr val="000000"/>
                </a:solidFill>
              </a:defRPr>
            </a:pPr>
            <a:r>
              <a:rPr sz="3000" b="1">
                <a:solidFill>
                  <a:srgbClr val="004A8F"/>
                </a:solidFill>
              </a:rPr>
              <a:t>Brief overview of the four fundamental interactions</a:t>
            </a:r>
          </a:p>
        </p:txBody>
      </p:sp>
      <p:sp>
        <p:nvSpPr>
          <p:cNvPr id="560" name="Shape 560"/>
          <p:cNvSpPr>
            <a:spLocks noGrp="1"/>
          </p:cNvSpPr>
          <p:nvPr>
            <p:ph type="body" idx="1"/>
          </p:nvPr>
        </p:nvSpPr>
        <p:spPr>
          <a:xfrm>
            <a:off x="365125" y="2368295"/>
            <a:ext cx="8229600" cy="4233673"/>
          </a:xfrm>
          <a:prstGeom prst="rect">
            <a:avLst/>
          </a:prstGeom>
        </p:spPr>
        <p:txBody>
          <a:bodyPr lIns="0" tIns="0" rIns="0" bIns="0">
            <a:normAutofit/>
          </a:bodyPr>
          <a:lstStyle/>
          <a:p>
            <a:pPr marL="367392" lvl="0" indent="-367392">
              <a:spcBef>
                <a:spcPts val="400"/>
              </a:spcBef>
              <a:buClrTx/>
              <a:buFontTx/>
              <a:buAutoNum type="arabicPeriod" startAt="2"/>
              <a:defRPr sz="1800"/>
            </a:pPr>
            <a:r>
              <a:rPr sz="2000" b="1"/>
              <a:t>Electromagnetic interaction</a:t>
            </a:r>
            <a:r>
              <a:rPr sz="2000"/>
              <a:t>: Responsible for most of what happens around us. </a:t>
            </a:r>
          </a:p>
          <a:p>
            <a:pPr marL="702128" lvl="1" indent="-244928">
              <a:spcBef>
                <a:spcPts val="400"/>
              </a:spcBef>
              <a:defRPr sz="1800"/>
            </a:pPr>
            <a:r>
              <a:rPr sz="2000"/>
              <a:t>Responsible for the structure of atoms and molecules, for all chemical and biological processes, for repulsive interactions between objects such as a bat and a ball, and for light and other electromagnetic interactions. </a:t>
            </a:r>
          </a:p>
          <a:p>
            <a:pPr marL="702128" lvl="1" indent="-244928">
              <a:spcBef>
                <a:spcPts val="400"/>
              </a:spcBef>
              <a:defRPr sz="1800"/>
            </a:pPr>
            <a:r>
              <a:rPr sz="2000"/>
              <a:t>Long-range interaction mediated by a gauge particle called the </a:t>
            </a:r>
            <a:r>
              <a:rPr sz="2000" i="1"/>
              <a:t>photon</a:t>
            </a:r>
            <a:r>
              <a:rPr sz="2000"/>
              <a:t>. </a:t>
            </a:r>
          </a:p>
        </p:txBody>
      </p:sp>
      <p:sp>
        <p:nvSpPr>
          <p:cNvPr id="561" name="Shape 561"/>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7.6: Fundamental interactions</a:t>
            </a:r>
          </a:p>
        </p:txBody>
      </p:sp>
      <p:pic>
        <p:nvPicPr>
          <p:cNvPr id="562" name="image26.jpeg" descr="07_19_Figure.jpg"/>
          <p:cNvPicPr/>
          <p:nvPr/>
        </p:nvPicPr>
        <p:blipFill>
          <a:blip r:embed="rId2">
            <a:extLst/>
          </a:blip>
          <a:srcRect b="5265"/>
          <a:stretch>
            <a:fillRect/>
          </a:stretch>
        </p:blipFill>
        <p:spPr>
          <a:xfrm>
            <a:off x="2330443" y="4809087"/>
            <a:ext cx="4483114" cy="1905297"/>
          </a:xfrm>
          <a:prstGeom prst="rect">
            <a:avLst/>
          </a:prstGeom>
          <a:ln w="12700">
            <a:miter lim="400000"/>
          </a:ln>
        </p:spPr>
      </p:pic>
    </p:spTree>
  </p:cSld>
  <p:clrMapOvr>
    <a:masterClrMapping/>
  </p:clrMapOvr>
  <p:transition xmlns:p14="http://schemas.microsoft.com/office/powerpoint/2010/mai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Shape 564"/>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565" name="Shape 565"/>
          <p:cNvSpPr>
            <a:spLocks noGrp="1"/>
          </p:cNvSpPr>
          <p:nvPr>
            <p:ph type="title"/>
          </p:nvPr>
        </p:nvSpPr>
        <p:spPr>
          <a:xfrm>
            <a:off x="0" y="1170432"/>
            <a:ext cx="9144000" cy="1014985"/>
          </a:xfrm>
          <a:prstGeom prst="rect">
            <a:avLst/>
          </a:prstGeom>
        </p:spPr>
        <p:txBody>
          <a:bodyPr lIns="0" tIns="0" rIns="0" bIns="0">
            <a:normAutofit/>
          </a:bodyPr>
          <a:lstStyle/>
          <a:p>
            <a:pPr lvl="0">
              <a:defRPr sz="1800" b="0">
                <a:solidFill>
                  <a:srgbClr val="000000"/>
                </a:solidFill>
              </a:defRPr>
            </a:pPr>
            <a:r>
              <a:rPr sz="3000" b="1">
                <a:solidFill>
                  <a:srgbClr val="004A8F"/>
                </a:solidFill>
              </a:rPr>
              <a:t>Brief overview of the four fundamental interactions</a:t>
            </a:r>
          </a:p>
        </p:txBody>
      </p:sp>
      <p:sp>
        <p:nvSpPr>
          <p:cNvPr id="566" name="Shape 566"/>
          <p:cNvSpPr>
            <a:spLocks noGrp="1"/>
          </p:cNvSpPr>
          <p:nvPr>
            <p:ph type="body" idx="1"/>
          </p:nvPr>
        </p:nvSpPr>
        <p:spPr>
          <a:xfrm>
            <a:off x="365125" y="2368295"/>
            <a:ext cx="5222875" cy="4233673"/>
          </a:xfrm>
          <a:prstGeom prst="rect">
            <a:avLst/>
          </a:prstGeom>
        </p:spPr>
        <p:txBody>
          <a:bodyPr lIns="0" tIns="0" rIns="0" bIns="0">
            <a:normAutofit/>
          </a:bodyPr>
          <a:lstStyle/>
          <a:p>
            <a:pPr marL="440871" lvl="0" indent="-440871">
              <a:spcBef>
                <a:spcPts val="500"/>
              </a:spcBef>
              <a:buClrTx/>
              <a:buFontTx/>
              <a:buAutoNum type="arabicPeriod" startAt="3"/>
              <a:defRPr sz="1800"/>
            </a:pPr>
            <a:r>
              <a:rPr sz="2400" b="1"/>
              <a:t>Weak interaction</a:t>
            </a:r>
            <a:r>
              <a:rPr sz="2400"/>
              <a:t>: Responsible for some radioactive decay processes and for converting hydrogen to helium in stars. </a:t>
            </a:r>
          </a:p>
          <a:p>
            <a:pPr marL="751114" lvl="1" indent="-293914">
              <a:spcBef>
                <a:spcPts val="500"/>
              </a:spcBef>
              <a:defRPr sz="1800"/>
            </a:pPr>
            <a:r>
              <a:rPr sz="2400"/>
              <a:t>Acts inside the nucleus of atoms between subatomic particles that carry an attribute called </a:t>
            </a:r>
            <a:r>
              <a:rPr sz="2400" i="1"/>
              <a:t>weak charge</a:t>
            </a:r>
            <a:r>
              <a:rPr sz="2400"/>
              <a:t>. </a:t>
            </a:r>
          </a:p>
          <a:p>
            <a:pPr marL="751114" lvl="1" indent="-293914">
              <a:spcBef>
                <a:spcPts val="500"/>
              </a:spcBef>
              <a:defRPr sz="1800"/>
            </a:pPr>
            <a:r>
              <a:rPr sz="2400"/>
              <a:t>Mediated by gauge particles called </a:t>
            </a:r>
            <a:r>
              <a:rPr sz="2400" i="1"/>
              <a:t>vector bosons</a:t>
            </a:r>
            <a:r>
              <a:rPr sz="2400"/>
              <a:t>. </a:t>
            </a:r>
          </a:p>
        </p:txBody>
      </p:sp>
      <p:sp>
        <p:nvSpPr>
          <p:cNvPr id="567" name="Shape 567"/>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7.6: Fundamental interactions</a:t>
            </a:r>
          </a:p>
        </p:txBody>
      </p:sp>
      <p:pic>
        <p:nvPicPr>
          <p:cNvPr id="568" name="image27.jpeg" descr="07_20_Figure.jpg"/>
          <p:cNvPicPr/>
          <p:nvPr/>
        </p:nvPicPr>
        <p:blipFill>
          <a:blip r:embed="rId2">
            <a:extLst/>
          </a:blip>
          <a:srcRect b="2911"/>
          <a:stretch>
            <a:fillRect/>
          </a:stretch>
        </p:blipFill>
        <p:spPr>
          <a:xfrm>
            <a:off x="5428736" y="2594990"/>
            <a:ext cx="3654305" cy="3041893"/>
          </a:xfrm>
          <a:prstGeom prst="rect">
            <a:avLst/>
          </a:prstGeom>
          <a:ln w="12700">
            <a:miter lim="400000"/>
          </a:ln>
        </p:spPr>
      </p:pic>
    </p:spTree>
  </p:cSld>
  <p:clrMapOvr>
    <a:masterClrMapping/>
  </p:clrMapOvr>
  <p:transition xmlns:p14="http://schemas.microsoft.com/office/powerpoint/2010/mai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571" name="Shape 571"/>
          <p:cNvSpPr>
            <a:spLocks noGrp="1"/>
          </p:cNvSpPr>
          <p:nvPr>
            <p:ph type="title"/>
          </p:nvPr>
        </p:nvSpPr>
        <p:spPr>
          <a:xfrm>
            <a:off x="0" y="1170432"/>
            <a:ext cx="9144000" cy="1014985"/>
          </a:xfrm>
          <a:prstGeom prst="rect">
            <a:avLst/>
          </a:prstGeom>
        </p:spPr>
        <p:txBody>
          <a:bodyPr lIns="0" tIns="0" rIns="0" bIns="0">
            <a:normAutofit/>
          </a:bodyPr>
          <a:lstStyle/>
          <a:p>
            <a:pPr lvl="0">
              <a:defRPr sz="1800" b="0">
                <a:solidFill>
                  <a:srgbClr val="000000"/>
                </a:solidFill>
              </a:defRPr>
            </a:pPr>
            <a:r>
              <a:rPr sz="3000" b="1">
                <a:solidFill>
                  <a:srgbClr val="004A8F"/>
                </a:solidFill>
              </a:rPr>
              <a:t>Brief overview of the four fundamental interactions</a:t>
            </a:r>
          </a:p>
        </p:txBody>
      </p:sp>
      <p:sp>
        <p:nvSpPr>
          <p:cNvPr id="572" name="Shape 572"/>
          <p:cNvSpPr>
            <a:spLocks noGrp="1"/>
          </p:cNvSpPr>
          <p:nvPr>
            <p:ph type="body" idx="1"/>
          </p:nvPr>
        </p:nvSpPr>
        <p:spPr>
          <a:xfrm>
            <a:off x="365125" y="2368295"/>
            <a:ext cx="8229600" cy="4233673"/>
          </a:xfrm>
          <a:prstGeom prst="rect">
            <a:avLst/>
          </a:prstGeom>
        </p:spPr>
        <p:txBody>
          <a:bodyPr lIns="0" tIns="0" rIns="0" bIns="0">
            <a:normAutofit/>
          </a:bodyPr>
          <a:lstStyle/>
          <a:p>
            <a:pPr marL="514350" lvl="0" indent="-514350">
              <a:buClrTx/>
              <a:buFontTx/>
              <a:buAutoNum type="arabicPeriod" startAt="4"/>
              <a:defRPr sz="1800"/>
            </a:pPr>
            <a:r>
              <a:rPr sz="2800" b="1"/>
              <a:t>Strong interaction</a:t>
            </a:r>
            <a:r>
              <a:rPr sz="2800"/>
              <a:t>: Acts between quarks, which are the building blacks of protons and neutrons, and other particles. </a:t>
            </a:r>
          </a:p>
          <a:p>
            <a:pPr lvl="1">
              <a:defRPr sz="1800"/>
            </a:pPr>
            <a:r>
              <a:rPr sz="2800"/>
              <a:t>The attribute required for this interaction is called </a:t>
            </a:r>
            <a:r>
              <a:rPr sz="2800" i="1"/>
              <a:t>color charge</a:t>
            </a:r>
            <a:r>
              <a:rPr sz="2800"/>
              <a:t>. </a:t>
            </a:r>
          </a:p>
          <a:p>
            <a:pPr lvl="1">
              <a:defRPr sz="1800"/>
            </a:pPr>
            <a:r>
              <a:rPr sz="2800"/>
              <a:t>Mediated by a gauge particles called </a:t>
            </a:r>
            <a:r>
              <a:rPr sz="2800" i="1"/>
              <a:t>gluons</a:t>
            </a:r>
            <a:r>
              <a:rPr sz="2800"/>
              <a:t>. </a:t>
            </a:r>
          </a:p>
          <a:p>
            <a:pPr lvl="1">
              <a:defRPr sz="1800"/>
            </a:pPr>
            <a:r>
              <a:rPr sz="2800"/>
              <a:t>Responsible for holding the nucleus of an atom together. </a:t>
            </a:r>
          </a:p>
        </p:txBody>
      </p:sp>
      <p:sp>
        <p:nvSpPr>
          <p:cNvPr id="573" name="Shape 573"/>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7.6: Fundamental interactions</a:t>
            </a:r>
          </a:p>
        </p:txBody>
      </p:sp>
    </p:spTree>
  </p:cSld>
  <p:clrMapOvr>
    <a:masterClrMapping/>
  </p:clrMapOvr>
  <p:transition xmlns:p14="http://schemas.microsoft.com/office/powerpoint/2010/mai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576" name="Shape 576"/>
          <p:cNvSpPr>
            <a:spLocks noGrp="1"/>
          </p:cNvSpPr>
          <p:nvPr>
            <p:ph type="body" idx="1"/>
          </p:nvPr>
        </p:nvSpPr>
        <p:spPr>
          <a:xfrm>
            <a:off x="0" y="0"/>
            <a:ext cx="9144000" cy="1157760"/>
          </a:xfrm>
          <a:prstGeom prst="rect">
            <a:avLst/>
          </a:prstGeom>
        </p:spPr>
        <p:txBody>
          <a:bodyPr lIns="0" tIns="0" rIns="0" bIns="0" anchor="ctr">
            <a:normAutofit/>
          </a:bodyPr>
          <a:lstStyle>
            <a:lvl1pPr marL="0" indent="0">
              <a:spcBef>
                <a:spcPts val="700"/>
              </a:spcBef>
              <a:buSzTx/>
              <a:buNone/>
              <a:defRPr sz="3000" b="1">
                <a:solidFill>
                  <a:srgbClr val="FFFFFF"/>
                </a:solidFill>
                <a:latin typeface="Arial"/>
                <a:ea typeface="Arial"/>
                <a:cs typeface="Arial"/>
                <a:sym typeface="Arial"/>
              </a:defRPr>
            </a:lvl1pPr>
          </a:lstStyle>
          <a:p>
            <a:pPr lvl="0">
              <a:defRPr sz="1800" b="0">
                <a:solidFill>
                  <a:srgbClr val="000000"/>
                </a:solidFill>
              </a:defRPr>
            </a:pPr>
            <a:r>
              <a:rPr sz="3000" b="1">
                <a:solidFill>
                  <a:srgbClr val="FFFFFF"/>
                </a:solidFill>
              </a:rPr>
              <a:t>Section 7.6: Fundamental interactions</a:t>
            </a:r>
          </a:p>
        </p:txBody>
      </p:sp>
      <p:pic>
        <p:nvPicPr>
          <p:cNvPr id="577" name="image28.jpeg" descr="07_21_Figure.jpg"/>
          <p:cNvPicPr/>
          <p:nvPr/>
        </p:nvPicPr>
        <p:blipFill>
          <a:blip r:embed="rId2">
            <a:extLst/>
          </a:blip>
          <a:srcRect b="2758"/>
          <a:stretch>
            <a:fillRect/>
          </a:stretch>
        </p:blipFill>
        <p:spPr>
          <a:xfrm>
            <a:off x="3275855" y="1211848"/>
            <a:ext cx="2592289" cy="5551905"/>
          </a:xfrm>
          <a:prstGeom prst="rect">
            <a:avLst/>
          </a:prstGeom>
          <a:ln w="12700">
            <a:miter lim="400000"/>
          </a:ln>
        </p:spPr>
      </p:pic>
    </p:spTree>
  </p:cSld>
  <p:clrMapOvr>
    <a:masterClrMapping/>
  </p:clrMapOvr>
  <p:transition xmlns:p14="http://schemas.microsoft.com/office/powerpoint/2010/mai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659" name="Shape 659"/>
          <p:cNvSpPr>
            <a:spLocks noGrp="1"/>
          </p:cNvSpPr>
          <p:nvPr>
            <p:ph type="body" idx="1"/>
          </p:nvPr>
        </p:nvSpPr>
        <p:spPr>
          <a:xfrm>
            <a:off x="365125" y="1170432"/>
            <a:ext cx="8229600" cy="5422393"/>
          </a:xfrm>
          <a:prstGeom prst="rect">
            <a:avLst/>
          </a:prstGeom>
        </p:spPr>
        <p:txBody>
          <a:bodyPr lIns="0" tIns="0" rIns="0" bIns="0">
            <a:normAutofit/>
          </a:bodyPr>
          <a:lstStyle/>
          <a:p>
            <a:pPr marL="293914" lvl="0" indent="-293914">
              <a:spcBef>
                <a:spcPts val="500"/>
              </a:spcBef>
              <a:defRPr sz="1800"/>
            </a:pPr>
            <a:r>
              <a:rPr sz="2400"/>
              <a:t>Now let us prove the relationship between accelerations and inertia of interacting objects that we saw in section 7.1:</a:t>
            </a:r>
          </a:p>
          <a:p>
            <a:pPr marL="751114" lvl="1" indent="-293914">
              <a:spcBef>
                <a:spcPts val="500"/>
              </a:spcBef>
              <a:defRPr sz="1800"/>
            </a:pPr>
            <a:r>
              <a:rPr sz="2400"/>
              <a:t>Momentum conservation requires that the momentum of an isolated two-object system remains constant during an interaction:</a:t>
            </a:r>
          </a:p>
          <a:p>
            <a:pPr lvl="1">
              <a:defRPr sz="1800"/>
            </a:pPr>
            <a:endParaRPr sz="2400"/>
          </a:p>
          <a:p>
            <a:pPr marL="751114" lvl="1" indent="-293914">
              <a:spcBef>
                <a:spcPts val="500"/>
              </a:spcBef>
              <a:defRPr sz="1800"/>
            </a:pPr>
            <a:r>
              <a:rPr sz="2400"/>
              <a:t>If the time-interval of the interaction is Δ</a:t>
            </a:r>
            <a:r>
              <a:rPr sz="2400" i="1"/>
              <a:t>t</a:t>
            </a:r>
            <a:r>
              <a:rPr sz="2400"/>
              <a:t>, then we can write</a:t>
            </a:r>
          </a:p>
          <a:p>
            <a:pPr lvl="1">
              <a:defRPr sz="1800"/>
            </a:pPr>
            <a:endParaRPr sz="2400"/>
          </a:p>
          <a:p>
            <a:pPr lvl="1">
              <a:defRPr sz="1800"/>
            </a:pPr>
            <a:endParaRPr sz="2400"/>
          </a:p>
          <a:p>
            <a:pPr marL="751114" lvl="1" indent="-293914">
              <a:spcBef>
                <a:spcPts val="500"/>
              </a:spcBef>
              <a:defRPr sz="1800"/>
            </a:pPr>
            <a:r>
              <a:rPr sz="2400"/>
              <a:t>If the inertias of the two objects are </a:t>
            </a:r>
            <a:r>
              <a:rPr sz="2400" i="1"/>
              <a:t>m</a:t>
            </a:r>
            <a:r>
              <a:rPr sz="2400" baseline="-25000"/>
              <a:t>1</a:t>
            </a:r>
            <a:r>
              <a:rPr sz="2400"/>
              <a:t> and </a:t>
            </a:r>
            <a:r>
              <a:rPr sz="2400" i="1"/>
              <a:t>m</a:t>
            </a:r>
            <a:r>
              <a:rPr sz="2400" baseline="-25000"/>
              <a:t>2</a:t>
            </a:r>
            <a:r>
              <a:rPr sz="2400"/>
              <a:t>, we have</a:t>
            </a:r>
          </a:p>
        </p:txBody>
      </p:sp>
      <p:sp>
        <p:nvSpPr>
          <p:cNvPr id="660" name="Shape 660"/>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7.7: Interactions and accelerations</a:t>
            </a:r>
          </a:p>
        </p:txBody>
      </p:sp>
      <p:pic>
        <p:nvPicPr>
          <p:cNvPr id="661" name="image35.pdf"/>
          <p:cNvPicPr/>
          <p:nvPr/>
        </p:nvPicPr>
        <p:blipFill>
          <a:blip r:embed="rId2">
            <a:extLst/>
          </a:blip>
          <a:stretch>
            <a:fillRect/>
          </a:stretch>
        </p:blipFill>
        <p:spPr>
          <a:xfrm>
            <a:off x="3879850" y="2927350"/>
            <a:ext cx="1384300" cy="419100"/>
          </a:xfrm>
          <a:prstGeom prst="rect">
            <a:avLst/>
          </a:prstGeom>
          <a:ln w="12700">
            <a:miter lim="400000"/>
          </a:ln>
        </p:spPr>
      </p:pic>
      <p:pic>
        <p:nvPicPr>
          <p:cNvPr id="662" name="image36.pdf"/>
          <p:cNvPicPr/>
          <p:nvPr/>
        </p:nvPicPr>
        <p:blipFill>
          <a:blip r:embed="rId3">
            <a:extLst/>
          </a:blip>
          <a:stretch>
            <a:fillRect/>
          </a:stretch>
        </p:blipFill>
        <p:spPr>
          <a:xfrm>
            <a:off x="3803650" y="4183827"/>
            <a:ext cx="1536700" cy="774701"/>
          </a:xfrm>
          <a:prstGeom prst="rect">
            <a:avLst/>
          </a:prstGeom>
          <a:ln w="12700">
            <a:miter lim="400000"/>
          </a:ln>
        </p:spPr>
      </p:pic>
      <p:pic>
        <p:nvPicPr>
          <p:cNvPr id="663" name="image37.pdf"/>
          <p:cNvPicPr/>
          <p:nvPr/>
        </p:nvPicPr>
        <p:blipFill>
          <a:blip r:embed="rId4">
            <a:extLst/>
          </a:blip>
          <a:stretch>
            <a:fillRect/>
          </a:stretch>
        </p:blipFill>
        <p:spPr>
          <a:xfrm>
            <a:off x="3473450" y="5492750"/>
            <a:ext cx="2197100" cy="774700"/>
          </a:xfrm>
          <a:prstGeom prst="rect">
            <a:avLst/>
          </a:prstGeom>
          <a:ln w="12700">
            <a:miter lim="400000"/>
          </a:ln>
        </p:spPr>
      </p:pic>
    </p:spTree>
  </p:cSld>
  <p:clrMapOvr>
    <a:masterClrMapping/>
  </p:clrMapOvr>
  <p:transition xmlns:p14="http://schemas.microsoft.com/office/powerpoint/2010/mai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Shape 665"/>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666" name="Shape 666"/>
          <p:cNvSpPr>
            <a:spLocks noGrp="1"/>
          </p:cNvSpPr>
          <p:nvPr>
            <p:ph type="body" idx="1"/>
          </p:nvPr>
        </p:nvSpPr>
        <p:spPr>
          <a:xfrm>
            <a:off x="0" y="0"/>
            <a:ext cx="9144000" cy="1157760"/>
          </a:xfrm>
          <a:prstGeom prst="rect">
            <a:avLst/>
          </a:prstGeom>
        </p:spPr>
        <p:txBody>
          <a:bodyPr lIns="0" tIns="0" rIns="0" bIns="0" anchor="ctr">
            <a:normAutofit/>
          </a:bodyPr>
          <a:lstStyle>
            <a:lvl1pPr marL="0" indent="0">
              <a:spcBef>
                <a:spcPts val="700"/>
              </a:spcBef>
              <a:buSzTx/>
              <a:buNone/>
              <a:defRPr sz="3000" b="1">
                <a:solidFill>
                  <a:srgbClr val="FFFFFF"/>
                </a:solidFill>
                <a:latin typeface="Arial"/>
                <a:ea typeface="Arial"/>
                <a:cs typeface="Arial"/>
                <a:sym typeface="Arial"/>
              </a:defRPr>
            </a:lvl1pPr>
          </a:lstStyle>
          <a:p>
            <a:pPr lvl="0">
              <a:defRPr sz="1800" b="0">
                <a:solidFill>
                  <a:srgbClr val="000000"/>
                </a:solidFill>
              </a:defRPr>
            </a:pPr>
            <a:r>
              <a:rPr sz="3000" b="1">
                <a:solidFill>
                  <a:srgbClr val="FFFFFF"/>
                </a:solidFill>
              </a:rPr>
              <a:t>Section 7.7: Interactions and accelerations</a:t>
            </a:r>
          </a:p>
        </p:txBody>
      </p:sp>
      <p:sp>
        <p:nvSpPr>
          <p:cNvPr id="667" name="Shape 667"/>
          <p:cNvSpPr/>
          <p:nvPr/>
        </p:nvSpPr>
        <p:spPr>
          <a:xfrm>
            <a:off x="365125" y="1170432"/>
            <a:ext cx="8229600" cy="52970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lvl="0" indent="-342900">
              <a:spcBef>
                <a:spcPts val="600"/>
              </a:spcBef>
              <a:buClr>
                <a:srgbClr val="AF2A42"/>
              </a:buClr>
              <a:buSzPct val="100000"/>
              <a:buFont typeface="Arial"/>
              <a:buChar char="•"/>
              <a:defRPr sz="1800"/>
            </a:pPr>
            <a:r>
              <a:rPr sz="2800">
                <a:latin typeface="Times New Roman"/>
                <a:ea typeface="Times New Roman"/>
                <a:cs typeface="Times New Roman"/>
                <a:sym typeface="Times New Roman"/>
              </a:rPr>
              <a:t>Using the definition of acceleration, </a:t>
            </a:r>
          </a:p>
          <a:p>
            <a:pPr marL="342900" lvl="0" indent="-342900">
              <a:spcBef>
                <a:spcPts val="600"/>
              </a:spcBef>
              <a:buClr>
                <a:srgbClr val="AF2A42"/>
              </a:buClr>
              <a:buSzPct val="100000"/>
              <a:buFont typeface="Arial"/>
              <a:buChar char="•"/>
              <a:defRPr sz="1800"/>
            </a:pPr>
            <a:endParaRPr sz="2800">
              <a:latin typeface="Times New Roman"/>
              <a:ea typeface="Times New Roman"/>
              <a:cs typeface="Times New Roman"/>
              <a:sym typeface="Times New Roman"/>
            </a:endParaRPr>
          </a:p>
          <a:p>
            <a:pPr marL="342900" lvl="0" indent="-342900">
              <a:spcBef>
                <a:spcPts val="600"/>
              </a:spcBef>
              <a:buClr>
                <a:srgbClr val="AF2A42"/>
              </a:buClr>
              <a:buSzPct val="100000"/>
              <a:buFont typeface="Arial"/>
              <a:buChar char="•"/>
              <a:defRPr sz="1800"/>
            </a:pPr>
            <a:endParaRPr sz="2800">
              <a:latin typeface="Times New Roman"/>
              <a:ea typeface="Times New Roman"/>
              <a:cs typeface="Times New Roman"/>
              <a:sym typeface="Times New Roman"/>
            </a:endParaRPr>
          </a:p>
          <a:p>
            <a:pPr marL="342900" lvl="0" indent="-342900">
              <a:spcBef>
                <a:spcPts val="600"/>
              </a:spcBef>
              <a:buClr>
                <a:srgbClr val="AF2A42"/>
              </a:buClr>
              <a:buSzPct val="100000"/>
              <a:buFont typeface="Arial"/>
              <a:buChar char="•"/>
              <a:defRPr sz="1800"/>
            </a:pPr>
            <a:r>
              <a:rPr sz="2800">
                <a:latin typeface="Times New Roman"/>
                <a:ea typeface="Times New Roman"/>
                <a:cs typeface="Times New Roman"/>
                <a:sym typeface="Times New Roman"/>
              </a:rPr>
              <a:t>We can then rewrite Equation 7.3 as</a:t>
            </a:r>
          </a:p>
          <a:p>
            <a:pPr lvl="0" algn="ctr">
              <a:spcBef>
                <a:spcPts val="600"/>
              </a:spcBef>
              <a:defRPr sz="1800"/>
            </a:pPr>
            <a:r>
              <a:rPr sz="2800" i="1">
                <a:latin typeface="Times New Roman"/>
                <a:ea typeface="Times New Roman"/>
                <a:cs typeface="Times New Roman"/>
                <a:sym typeface="Times New Roman"/>
              </a:rPr>
              <a:t>m</a:t>
            </a:r>
            <a:r>
              <a:rPr sz="2800" baseline="-25000">
                <a:latin typeface="Times New Roman"/>
                <a:ea typeface="Times New Roman"/>
                <a:cs typeface="Times New Roman"/>
                <a:sym typeface="Times New Roman"/>
              </a:rPr>
              <a:t>1</a:t>
            </a:r>
            <a:r>
              <a:rPr sz="2800" i="1">
                <a:latin typeface="Times New Roman"/>
                <a:ea typeface="Times New Roman"/>
                <a:cs typeface="Times New Roman"/>
                <a:sym typeface="Times New Roman"/>
              </a:rPr>
              <a:t>a</a:t>
            </a:r>
            <a:r>
              <a:rPr sz="2800" baseline="-25000">
                <a:latin typeface="Times New Roman"/>
                <a:ea typeface="Times New Roman"/>
                <a:cs typeface="Times New Roman"/>
                <a:sym typeface="Times New Roman"/>
              </a:rPr>
              <a:t>1</a:t>
            </a:r>
            <a:r>
              <a:rPr sz="2800" i="1" baseline="-25000">
                <a:latin typeface="Times New Roman"/>
                <a:ea typeface="Times New Roman"/>
                <a:cs typeface="Times New Roman"/>
                <a:sym typeface="Times New Roman"/>
              </a:rPr>
              <a:t>x</a:t>
            </a:r>
            <a:r>
              <a:rPr sz="2800">
                <a:latin typeface="Times New Roman"/>
                <a:ea typeface="Times New Roman"/>
                <a:cs typeface="Times New Roman"/>
                <a:sym typeface="Times New Roman"/>
              </a:rPr>
              <a:t> = –</a:t>
            </a:r>
            <a:r>
              <a:rPr sz="2800" i="1">
                <a:latin typeface="Times New Roman"/>
                <a:ea typeface="Times New Roman"/>
                <a:cs typeface="Times New Roman"/>
                <a:sym typeface="Times New Roman"/>
              </a:rPr>
              <a:t>m</a:t>
            </a:r>
            <a:r>
              <a:rPr sz="2800" baseline="-25000">
                <a:latin typeface="Times New Roman"/>
                <a:ea typeface="Times New Roman"/>
                <a:cs typeface="Times New Roman"/>
                <a:sym typeface="Times New Roman"/>
              </a:rPr>
              <a:t>2</a:t>
            </a:r>
            <a:r>
              <a:rPr sz="2800" i="1">
                <a:latin typeface="Times New Roman"/>
                <a:ea typeface="Times New Roman"/>
                <a:cs typeface="Times New Roman"/>
                <a:sym typeface="Times New Roman"/>
              </a:rPr>
              <a:t>a</a:t>
            </a:r>
            <a:r>
              <a:rPr sz="2800" baseline="-25000">
                <a:latin typeface="Times New Roman"/>
                <a:ea typeface="Times New Roman"/>
                <a:cs typeface="Times New Roman"/>
                <a:sym typeface="Times New Roman"/>
              </a:rPr>
              <a:t>2</a:t>
            </a:r>
            <a:r>
              <a:rPr sz="2800" i="1" baseline="-25000">
                <a:latin typeface="Times New Roman"/>
                <a:ea typeface="Times New Roman"/>
                <a:cs typeface="Times New Roman"/>
                <a:sym typeface="Times New Roman"/>
              </a:rPr>
              <a:t>x</a:t>
            </a:r>
            <a:endParaRPr sz="2800">
              <a:latin typeface="Times New Roman"/>
              <a:ea typeface="Times New Roman"/>
              <a:cs typeface="Times New Roman"/>
              <a:sym typeface="Times New Roman"/>
            </a:endParaRPr>
          </a:p>
          <a:p>
            <a:pPr marL="342900" lvl="0" indent="-342900">
              <a:spcBef>
                <a:spcPts val="600"/>
              </a:spcBef>
              <a:buClr>
                <a:srgbClr val="AF2A42"/>
              </a:buClr>
              <a:buSzPct val="100000"/>
              <a:buFont typeface="Arial"/>
              <a:buChar char="•"/>
              <a:defRPr sz="1800"/>
            </a:pPr>
            <a:r>
              <a:rPr sz="2800">
                <a:latin typeface="Times New Roman"/>
                <a:ea typeface="Times New Roman"/>
                <a:cs typeface="Times New Roman"/>
                <a:sym typeface="Times New Roman"/>
              </a:rPr>
              <a:t>Rearranging the previous equation, we get</a:t>
            </a:r>
          </a:p>
          <a:p>
            <a:pPr marL="342900" lvl="0" indent="-342900">
              <a:spcBef>
                <a:spcPts val="600"/>
              </a:spcBef>
              <a:buClr>
                <a:srgbClr val="AF2A42"/>
              </a:buClr>
              <a:buSzPct val="100000"/>
              <a:buFont typeface="Arial"/>
              <a:buChar char="•"/>
              <a:defRPr sz="1800"/>
            </a:pPr>
            <a:endParaRPr sz="2800">
              <a:latin typeface="Times New Roman"/>
              <a:ea typeface="Times New Roman"/>
              <a:cs typeface="Times New Roman"/>
              <a:sym typeface="Times New Roman"/>
            </a:endParaRPr>
          </a:p>
          <a:p>
            <a:pPr marL="342900" lvl="0" indent="-342900">
              <a:spcBef>
                <a:spcPts val="600"/>
              </a:spcBef>
              <a:buClr>
                <a:srgbClr val="AF2A42"/>
              </a:buClr>
              <a:buSzPct val="100000"/>
              <a:buFont typeface="Arial"/>
              <a:buChar char="•"/>
              <a:defRPr sz="1800"/>
            </a:pPr>
            <a:endParaRPr sz="2800">
              <a:latin typeface="Times New Roman"/>
              <a:ea typeface="Times New Roman"/>
              <a:cs typeface="Times New Roman"/>
              <a:sym typeface="Times New Roman"/>
            </a:endParaRPr>
          </a:p>
          <a:p>
            <a:pPr marL="342900" lvl="0" indent="-342900">
              <a:spcBef>
                <a:spcPts val="600"/>
              </a:spcBef>
              <a:buClr>
                <a:srgbClr val="AF2A42"/>
              </a:buClr>
              <a:buSzPct val="100000"/>
              <a:buFont typeface="Arial"/>
              <a:buChar char="•"/>
              <a:defRPr sz="1800"/>
            </a:pPr>
            <a:r>
              <a:rPr sz="2800">
                <a:latin typeface="Times New Roman"/>
                <a:ea typeface="Times New Roman"/>
                <a:cs typeface="Times New Roman"/>
                <a:sym typeface="Times New Roman"/>
              </a:rPr>
              <a:t>This relationship between the accelerations of two interacting objects of constant inertia holds for all interactions in an isolated two-object system.</a:t>
            </a:r>
          </a:p>
        </p:txBody>
      </p:sp>
      <p:pic>
        <p:nvPicPr>
          <p:cNvPr id="668" name="image38.pdf"/>
          <p:cNvPicPr/>
          <p:nvPr/>
        </p:nvPicPr>
        <p:blipFill>
          <a:blip r:embed="rId2">
            <a:extLst/>
          </a:blip>
          <a:stretch>
            <a:fillRect/>
          </a:stretch>
        </p:blipFill>
        <p:spPr>
          <a:xfrm>
            <a:off x="3638550" y="1784331"/>
            <a:ext cx="1866900" cy="889001"/>
          </a:xfrm>
          <a:prstGeom prst="rect">
            <a:avLst/>
          </a:prstGeom>
          <a:ln w="12700">
            <a:miter lim="400000"/>
          </a:ln>
        </p:spPr>
      </p:pic>
      <p:pic>
        <p:nvPicPr>
          <p:cNvPr id="669" name="image39.pdf"/>
          <p:cNvPicPr/>
          <p:nvPr/>
        </p:nvPicPr>
        <p:blipFill>
          <a:blip r:embed="rId3">
            <a:extLst/>
          </a:blip>
          <a:stretch>
            <a:fillRect/>
          </a:stretch>
        </p:blipFill>
        <p:spPr>
          <a:xfrm>
            <a:off x="3784600" y="4277500"/>
            <a:ext cx="1574800" cy="1003301"/>
          </a:xfrm>
          <a:prstGeom prst="rect">
            <a:avLst/>
          </a:prstGeom>
          <a:ln w="12700">
            <a:miter lim="400000"/>
          </a:ln>
        </p:spPr>
      </p:pic>
    </p:spTree>
  </p:cSld>
  <p:clrMapOvr>
    <a:masterClrMapping/>
  </p:clrMapOvr>
  <p:transition xmlns:p14="http://schemas.microsoft.com/office/powerpoint/2010/mai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680"/>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681" name="Shape 681"/>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Checkpoint 7.11</a:t>
            </a:r>
          </a:p>
        </p:txBody>
      </p:sp>
      <p:sp>
        <p:nvSpPr>
          <p:cNvPr id="682" name="Shape 682"/>
          <p:cNvSpPr/>
          <p:nvPr/>
        </p:nvSpPr>
        <p:spPr>
          <a:xfrm>
            <a:off x="365125" y="1311406"/>
            <a:ext cx="8229600" cy="28216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600"/>
              </a:spcBef>
              <a:tabLst>
                <a:tab pos="901700" algn="l"/>
              </a:tabLst>
              <a:defRPr sz="1800"/>
            </a:pPr>
            <a:r>
              <a:rPr sz="2400">
                <a:latin typeface="Times New Roman"/>
                <a:ea typeface="Times New Roman"/>
                <a:cs typeface="Times New Roman"/>
                <a:sym typeface="Times New Roman"/>
              </a:rPr>
              <a:t>	A 1000-kg compact car and a 2000-kg van, each traveling at 25 m/s, collide head-on and remain locked together after the collision, which lasts 0.20 s. (</a:t>
            </a:r>
            <a:r>
              <a:rPr sz="2400" i="1">
                <a:latin typeface="Times New Roman"/>
                <a:ea typeface="Times New Roman"/>
                <a:cs typeface="Times New Roman"/>
                <a:sym typeface="Times New Roman"/>
              </a:rPr>
              <a:t>a</a:t>
            </a:r>
            <a:r>
              <a:rPr sz="2400">
                <a:latin typeface="Times New Roman"/>
                <a:ea typeface="Times New Roman"/>
                <a:cs typeface="Times New Roman"/>
                <a:sym typeface="Times New Roman"/>
              </a:rPr>
              <a:t>) According to Eq. 7.6, their accelerations during the collision are unequal. How can this be if both initially have the same speed and the time interval during which the collision takes place is the same amount of time for both? (</a:t>
            </a:r>
            <a:r>
              <a:rPr sz="2400" i="1">
                <a:latin typeface="Times New Roman"/>
                <a:ea typeface="Times New Roman"/>
                <a:cs typeface="Times New Roman"/>
                <a:sym typeface="Times New Roman"/>
              </a:rPr>
              <a:t>b</a:t>
            </a:r>
            <a:r>
              <a:rPr sz="2400">
                <a:latin typeface="Times New Roman"/>
                <a:ea typeface="Times New Roman"/>
                <a:cs typeface="Times New Roman"/>
                <a:sym typeface="Times New Roman"/>
              </a:rPr>
              <a:t>) Calculate the average acceleration in the direction of travel experienced by each vehicle during the collision.</a:t>
            </a:r>
          </a:p>
        </p:txBody>
      </p:sp>
      <p:sp>
        <p:nvSpPr>
          <p:cNvPr id="683" name="Shape 683"/>
          <p:cNvSpPr/>
          <p:nvPr/>
        </p:nvSpPr>
        <p:spPr>
          <a:xfrm>
            <a:off x="630407" y="1351064"/>
            <a:ext cx="835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400"/>
              </a:spcBef>
              <a:defRPr sz="2000" b="1"/>
            </a:lvl1pPr>
          </a:lstStyle>
          <a:p>
            <a:pPr lvl="0">
              <a:defRPr sz="1800" b="0"/>
            </a:pPr>
            <a:r>
              <a:rPr sz="2000" b="1"/>
              <a:t>7.11</a:t>
            </a:r>
          </a:p>
        </p:txBody>
      </p:sp>
      <p:pic>
        <p:nvPicPr>
          <p:cNvPr id="684" name="image40.pdf"/>
          <p:cNvPicPr/>
          <p:nvPr/>
        </p:nvPicPr>
        <p:blipFill>
          <a:blip r:embed="rId2">
            <a:extLst/>
          </a:blip>
          <a:stretch>
            <a:fillRect/>
          </a:stretch>
        </p:blipFill>
        <p:spPr>
          <a:xfrm>
            <a:off x="3892550" y="4425950"/>
            <a:ext cx="1358900" cy="863600"/>
          </a:xfrm>
          <a:prstGeom prst="rect">
            <a:avLst/>
          </a:prstGeom>
          <a:ln w="12700">
            <a:miter lim="400000"/>
          </a:ln>
        </p:spPr>
      </p:pic>
      <p:sp>
        <p:nvSpPr>
          <p:cNvPr id="685" name="Shape 685"/>
          <p:cNvSpPr/>
          <p:nvPr/>
        </p:nvSpPr>
        <p:spPr>
          <a:xfrm>
            <a:off x="3105095" y="6304185"/>
            <a:ext cx="2933810" cy="43707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Do this on the board.</a:t>
            </a:r>
          </a:p>
        </p:txBody>
      </p:sp>
    </p:spTree>
  </p:cSld>
  <p:clrMapOvr>
    <a:masterClrMapping/>
  </p:clrMapOvr>
  <p:transition xmlns:p14="http://schemas.microsoft.com/office/powerpoint/2010/mai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hape 692"/>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693" name="Shape 693"/>
          <p:cNvSpPr>
            <a:spLocks noGrp="1"/>
          </p:cNvSpPr>
          <p:nvPr>
            <p:ph type="body" idx="1"/>
          </p:nvPr>
        </p:nvSpPr>
        <p:spPr>
          <a:xfrm>
            <a:off x="365124" y="1170432"/>
            <a:ext cx="8218214" cy="5422393"/>
          </a:xfrm>
          <a:prstGeom prst="rect">
            <a:avLst/>
          </a:prstGeom>
        </p:spPr>
        <p:txBody>
          <a:bodyPr lIns="0" tIns="0" rIns="0" bIns="0">
            <a:normAutofit/>
          </a:bodyPr>
          <a:lstStyle/>
          <a:p>
            <a:pPr lvl="0">
              <a:defRPr sz="1800"/>
            </a:pPr>
            <a:r>
              <a:rPr sz="2800"/>
              <a:t>Using the four categories of energy introduced in the previous section, we can write conservation of energy of any closed system as</a:t>
            </a:r>
          </a:p>
          <a:p>
            <a:pPr marL="0" lvl="0" indent="0" algn="ctr">
              <a:buSzTx/>
              <a:buNone/>
              <a:defRPr sz="1800"/>
            </a:pPr>
            <a:r>
              <a:rPr sz="2800"/>
              <a:t>Δ</a:t>
            </a:r>
            <a:r>
              <a:rPr sz="2800" i="1"/>
              <a:t>E</a:t>
            </a:r>
            <a:r>
              <a:rPr sz="2800"/>
              <a:t> = Δ</a:t>
            </a:r>
            <a:r>
              <a:rPr sz="2800" i="1"/>
              <a:t>K + </a:t>
            </a:r>
            <a:r>
              <a:rPr sz="2800"/>
              <a:t>Δ</a:t>
            </a:r>
            <a:r>
              <a:rPr sz="2800" i="1"/>
              <a:t>U</a:t>
            </a:r>
            <a:r>
              <a:rPr sz="2800"/>
              <a:t> + Δ</a:t>
            </a:r>
            <a:r>
              <a:rPr sz="2800" i="1"/>
              <a:t>E</a:t>
            </a:r>
            <a:r>
              <a:rPr sz="2800" baseline="-25000"/>
              <a:t>s</a:t>
            </a:r>
            <a:r>
              <a:rPr sz="2800"/>
              <a:t> + Δ</a:t>
            </a:r>
            <a:r>
              <a:rPr sz="2800" i="1"/>
              <a:t>E</a:t>
            </a:r>
            <a:r>
              <a:rPr sz="2800" baseline="-25000"/>
              <a:t>th</a:t>
            </a:r>
            <a:r>
              <a:rPr sz="2800"/>
              <a:t> = 0 (closed system)</a:t>
            </a:r>
          </a:p>
          <a:p>
            <a:pPr lvl="0">
              <a:defRPr sz="1800"/>
            </a:pPr>
            <a:r>
              <a:rPr sz="2800"/>
              <a:t>For nondissipative systems, Δ</a:t>
            </a:r>
            <a:r>
              <a:rPr sz="2800" i="1"/>
              <a:t>E</a:t>
            </a:r>
            <a:r>
              <a:rPr sz="2800" baseline="-25000"/>
              <a:t>S</a:t>
            </a:r>
            <a:r>
              <a:rPr sz="2800"/>
              <a:t> = 0 and Δ</a:t>
            </a:r>
            <a:r>
              <a:rPr sz="2800" i="1"/>
              <a:t>E</a:t>
            </a:r>
            <a:r>
              <a:rPr sz="2800" baseline="-25000"/>
              <a:t>th</a:t>
            </a:r>
            <a:r>
              <a:rPr sz="2800"/>
              <a:t> = 0.</a:t>
            </a:r>
          </a:p>
          <a:p>
            <a:pPr lvl="0">
              <a:defRPr sz="1800"/>
            </a:pPr>
            <a:r>
              <a:rPr sz="2800"/>
              <a:t>If we introduce mechanical energy of a system as </a:t>
            </a:r>
            <a:r>
              <a:rPr sz="2800" i="1"/>
              <a:t>E</a:t>
            </a:r>
            <a:r>
              <a:rPr sz="2800" baseline="-25000"/>
              <a:t>mech</a:t>
            </a:r>
            <a:r>
              <a:rPr sz="2800"/>
              <a:t> = </a:t>
            </a:r>
            <a:r>
              <a:rPr sz="2800" i="1"/>
              <a:t>K</a:t>
            </a:r>
            <a:r>
              <a:rPr sz="2800"/>
              <a:t> + </a:t>
            </a:r>
            <a:r>
              <a:rPr sz="2800" i="1"/>
              <a:t>U</a:t>
            </a:r>
            <a:r>
              <a:rPr sz="2800"/>
              <a:t>, we can write</a:t>
            </a:r>
          </a:p>
          <a:p>
            <a:pPr marL="0" lvl="1" indent="347663">
              <a:buSzTx/>
              <a:buNone/>
              <a:defRPr sz="1800"/>
            </a:pPr>
            <a:r>
              <a:rPr sz="2800"/>
              <a:t>Δ</a:t>
            </a:r>
            <a:r>
              <a:rPr sz="2800" i="1"/>
              <a:t>E</a:t>
            </a:r>
            <a:r>
              <a:rPr sz="2800" baseline="-25000"/>
              <a:t>mech</a:t>
            </a:r>
            <a:r>
              <a:rPr sz="2800"/>
              <a:t> = 0 (closed system, nondissipative interaction)</a:t>
            </a:r>
          </a:p>
        </p:txBody>
      </p:sp>
      <p:sp>
        <p:nvSpPr>
          <p:cNvPr id="694" name="Shape 694"/>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7.8: Nondissipative interactions</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96" name="Shape 196"/>
          <p:cNvSpPr>
            <a:spLocks noGrp="1"/>
          </p:cNvSpPr>
          <p:nvPr>
            <p:ph type="body" idx="1"/>
          </p:nvPr>
        </p:nvSpPr>
        <p:spPr>
          <a:xfrm>
            <a:off x="365125" y="1170432"/>
            <a:ext cx="8229600" cy="5422393"/>
          </a:xfrm>
          <a:prstGeom prst="rect">
            <a:avLst/>
          </a:prstGeom>
        </p:spPr>
        <p:txBody>
          <a:bodyPr lIns="0" tIns="0" rIns="0" bIns="0">
            <a:normAutofit/>
          </a:bodyPr>
          <a:lstStyle/>
          <a:p>
            <a:pPr lvl="0">
              <a:defRPr sz="1800"/>
            </a:pPr>
            <a:r>
              <a:rPr sz="2800" b="1"/>
              <a:t>Dissipative interactions </a:t>
            </a:r>
            <a:r>
              <a:rPr sz="2800"/>
              <a:t>are irreversible interactions that involve changes in thermal energy.</a:t>
            </a:r>
          </a:p>
          <a:p>
            <a:pPr marL="0" lvl="0" indent="0">
              <a:buSzTx/>
              <a:buNone/>
              <a:defRPr sz="1800"/>
            </a:pPr>
            <a:endParaRPr sz="2800"/>
          </a:p>
          <a:p>
            <a:pPr lvl="0">
              <a:defRPr sz="1800"/>
            </a:pPr>
            <a:endParaRPr sz="2800"/>
          </a:p>
          <a:p>
            <a:pPr lvl="0">
              <a:defRPr sz="1800"/>
            </a:pPr>
            <a:endParaRPr sz="2800"/>
          </a:p>
          <a:p>
            <a:pPr lvl="0">
              <a:defRPr sz="1800"/>
            </a:pPr>
            <a:endParaRPr sz="2800"/>
          </a:p>
          <a:p>
            <a:pPr marL="0" lvl="0" indent="0">
              <a:lnSpc>
                <a:spcPct val="120000"/>
              </a:lnSpc>
              <a:buSzTx/>
              <a:buNone/>
              <a:defRPr sz="1800"/>
            </a:pPr>
            <a:endParaRPr sz="2800"/>
          </a:p>
          <a:p>
            <a:pPr marL="0" lvl="0" indent="0">
              <a:buSzTx/>
              <a:buNone/>
              <a:defRPr sz="1800"/>
            </a:pPr>
            <a:endParaRPr sz="2800"/>
          </a:p>
          <a:p>
            <a:pPr lvl="0">
              <a:defRPr sz="1800"/>
            </a:pPr>
            <a:r>
              <a:rPr sz="2800"/>
              <a:t>You will learn to mathematically account for the types of energy in dissipative and nondissipative interactions.</a:t>
            </a:r>
          </a:p>
        </p:txBody>
      </p:sp>
      <p:sp>
        <p:nvSpPr>
          <p:cNvPr id="197" name="Shape 197"/>
          <p:cNvSpPr/>
          <p:nvPr/>
        </p:nvSpPr>
        <p:spPr>
          <a:xfrm>
            <a:off x="0" y="86187"/>
            <a:ext cx="9144000" cy="98538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spcBef>
                <a:spcPts val="700"/>
              </a:spcBef>
              <a:defRPr sz="1800"/>
            </a:pPr>
            <a:r>
              <a:rPr sz="3000" b="1"/>
              <a:t>Chapter 7 Preview</a:t>
            </a:r>
          </a:p>
          <a:p>
            <a:pPr lvl="0">
              <a:spcBef>
                <a:spcPts val="600"/>
              </a:spcBef>
              <a:defRPr sz="1800"/>
            </a:pPr>
            <a:r>
              <a:rPr sz="2600" b="1">
                <a:solidFill>
                  <a:srgbClr val="FFFFFF"/>
                </a:solidFill>
              </a:rPr>
              <a:t>Looking Ahead: Energy dissipation during interactions</a:t>
            </a:r>
          </a:p>
        </p:txBody>
      </p:sp>
      <p:pic>
        <p:nvPicPr>
          <p:cNvPr id="198" name="image5.jpeg" descr="07_10_Figure.jpg"/>
          <p:cNvPicPr/>
          <p:nvPr/>
        </p:nvPicPr>
        <p:blipFill>
          <a:blip r:embed="rId2">
            <a:extLst/>
          </a:blip>
          <a:srcRect b="3572"/>
          <a:stretch>
            <a:fillRect/>
          </a:stretch>
        </p:blipFill>
        <p:spPr>
          <a:xfrm>
            <a:off x="1879301" y="2078559"/>
            <a:ext cx="5385398" cy="3098911"/>
          </a:xfrm>
          <a:prstGeom prst="rect">
            <a:avLst/>
          </a:prstGeom>
          <a:ln w="12700">
            <a:miter lim="400000"/>
          </a:ln>
        </p:spPr>
      </p:pic>
    </p:spTree>
  </p:cSld>
  <p:clrMapOvr>
    <a:masterClrMapping/>
  </p:clrMapOvr>
  <p:transition xmlns:p14="http://schemas.microsoft.com/office/powerpoint/2010/mai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Shape 696"/>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697" name="Shape 697"/>
          <p:cNvSpPr>
            <a:spLocks noGrp="1"/>
          </p:cNvSpPr>
          <p:nvPr>
            <p:ph type="body" idx="1"/>
          </p:nvPr>
        </p:nvSpPr>
        <p:spPr>
          <a:xfrm>
            <a:off x="365125" y="1170432"/>
            <a:ext cx="8229600" cy="5422393"/>
          </a:xfrm>
          <a:prstGeom prst="rect">
            <a:avLst/>
          </a:prstGeom>
        </p:spPr>
        <p:txBody>
          <a:bodyPr lIns="0" tIns="0" rIns="0" bIns="0">
            <a:normAutofit/>
          </a:bodyPr>
          <a:lstStyle/>
          <a:p>
            <a:pPr lvl="0">
              <a:defRPr sz="1800"/>
            </a:pPr>
            <a:r>
              <a:rPr sz="2800"/>
              <a:t>Consider the nondissipative interaction shown in the figure below.</a:t>
            </a:r>
          </a:p>
        </p:txBody>
      </p:sp>
      <p:sp>
        <p:nvSpPr>
          <p:cNvPr id="698" name="Shape 698"/>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7.8: Nondissipative interactions</a:t>
            </a:r>
          </a:p>
        </p:txBody>
      </p:sp>
      <p:pic>
        <p:nvPicPr>
          <p:cNvPr id="699" name="image41.jpeg" descr="07_25_Figure.jpg"/>
          <p:cNvPicPr/>
          <p:nvPr/>
        </p:nvPicPr>
        <p:blipFill>
          <a:blip r:embed="rId2">
            <a:extLst/>
          </a:blip>
          <a:srcRect b="2805"/>
          <a:stretch>
            <a:fillRect/>
          </a:stretch>
        </p:blipFill>
        <p:spPr>
          <a:xfrm>
            <a:off x="1687102" y="2192577"/>
            <a:ext cx="5769796" cy="4414914"/>
          </a:xfrm>
          <a:prstGeom prst="rect">
            <a:avLst/>
          </a:prstGeom>
          <a:ln w="12700">
            <a:miter lim="400000"/>
          </a:ln>
        </p:spPr>
      </p:pic>
    </p:spTree>
  </p:cSld>
  <p:clrMapOvr>
    <a:masterClrMapping/>
  </p:clrMapOvr>
  <p:transition xmlns:p14="http://schemas.microsoft.com/office/powerpoint/2010/mai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702" name="Shape 702"/>
          <p:cNvSpPr>
            <a:spLocks noGrp="1"/>
          </p:cNvSpPr>
          <p:nvPr>
            <p:ph type="body" idx="1"/>
          </p:nvPr>
        </p:nvSpPr>
        <p:spPr>
          <a:xfrm>
            <a:off x="365123" y="1170432"/>
            <a:ext cx="8455185" cy="5422393"/>
          </a:xfrm>
          <a:prstGeom prst="rect">
            <a:avLst/>
          </a:prstGeom>
        </p:spPr>
        <p:txBody>
          <a:bodyPr lIns="0" tIns="0" rIns="0" bIns="0">
            <a:normAutofit/>
          </a:bodyPr>
          <a:lstStyle/>
          <a:p>
            <a:pPr lvl="0">
              <a:defRPr sz="1800"/>
            </a:pPr>
            <a:r>
              <a:rPr sz="2800"/>
              <a:t>The interaction between the cart and Earth in the previous slide is nondissipative because it is reversible. </a:t>
            </a:r>
          </a:p>
          <a:p>
            <a:pPr lvl="0">
              <a:defRPr sz="1800"/>
            </a:pPr>
            <a:r>
              <a:rPr sz="2800"/>
              <a:t>Because </a:t>
            </a:r>
            <a:r>
              <a:rPr sz="2800" i="1"/>
              <a:t>K</a:t>
            </a:r>
            <a:r>
              <a:rPr sz="2800" baseline="-25000"/>
              <a:t>Earth</a:t>
            </a:r>
            <a:r>
              <a:rPr sz="2800"/>
              <a:t> does not change, Equation 7.8 yields</a:t>
            </a:r>
          </a:p>
          <a:p>
            <a:pPr marL="0" lvl="0" indent="0" algn="ctr">
              <a:buSzTx/>
              <a:buNone/>
              <a:defRPr sz="1800"/>
            </a:pPr>
            <a:r>
              <a:rPr sz="2800"/>
              <a:t>Δ</a:t>
            </a:r>
            <a:r>
              <a:rPr sz="2800" i="1"/>
              <a:t>K</a:t>
            </a:r>
            <a:r>
              <a:rPr sz="2800" baseline="-25000"/>
              <a:t>cart</a:t>
            </a:r>
            <a:r>
              <a:rPr sz="2800"/>
              <a:t> = –Δ</a:t>
            </a:r>
            <a:r>
              <a:rPr sz="2800" i="1"/>
              <a:t>U</a:t>
            </a:r>
            <a:r>
              <a:rPr sz="2800" baseline="-25000"/>
              <a:t>spring</a:t>
            </a:r>
          </a:p>
          <a:p>
            <a:pPr marL="0" lvl="1" indent="347663">
              <a:buSzTx/>
              <a:buNone/>
              <a:defRPr sz="1800"/>
            </a:pPr>
            <a:r>
              <a:rPr sz="2800"/>
              <a:t>where </a:t>
            </a:r>
            <a:r>
              <a:rPr sz="2800" i="1"/>
              <a:t>U</a:t>
            </a:r>
            <a:r>
              <a:rPr sz="2800" baseline="-25000"/>
              <a:t>spring</a:t>
            </a:r>
            <a:r>
              <a:rPr sz="2800"/>
              <a:t> is the elastic potential energy associated with the shape of the spring. </a:t>
            </a:r>
          </a:p>
          <a:p>
            <a:pPr lvl="0">
              <a:defRPr sz="1800"/>
            </a:pPr>
            <a:r>
              <a:rPr sz="2800" i="1"/>
              <a:t>U</a:t>
            </a:r>
            <a:r>
              <a:rPr sz="2800" baseline="-25000"/>
              <a:t>spring</a:t>
            </a:r>
            <a:r>
              <a:rPr sz="2800"/>
              <a:t> has a definite value at each position </a:t>
            </a:r>
            <a:r>
              <a:rPr sz="2800" i="1"/>
              <a:t>x</a:t>
            </a:r>
            <a:r>
              <a:rPr sz="2800"/>
              <a:t> of the end of the spring.</a:t>
            </a:r>
          </a:p>
          <a:p>
            <a:pPr lvl="0">
              <a:defRPr sz="1800"/>
            </a:pPr>
            <a:r>
              <a:rPr sz="2800"/>
              <a:t>More generally, the potential energy of any system can be written in the form</a:t>
            </a:r>
          </a:p>
          <a:p>
            <a:pPr marL="0" lvl="0" indent="0" algn="ctr">
              <a:buSzTx/>
              <a:buNone/>
              <a:defRPr sz="1800"/>
            </a:pPr>
            <a:r>
              <a:rPr sz="2800" i="1"/>
              <a:t>U</a:t>
            </a:r>
            <a:r>
              <a:rPr sz="2800"/>
              <a:t> = </a:t>
            </a:r>
            <a:r>
              <a:rPr sz="2800" i="1"/>
              <a:t>U</a:t>
            </a:r>
            <a:r>
              <a:rPr sz="2800"/>
              <a:t>(</a:t>
            </a:r>
            <a:r>
              <a:rPr sz="2800" i="1"/>
              <a:t>x</a:t>
            </a:r>
            <a:r>
              <a:rPr sz="2800"/>
              <a:t>)</a:t>
            </a:r>
          </a:p>
        </p:txBody>
      </p:sp>
      <p:sp>
        <p:nvSpPr>
          <p:cNvPr id="703" name="Shape 703"/>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7.8: Nondissipative interactions</a:t>
            </a:r>
          </a:p>
        </p:txBody>
      </p:sp>
    </p:spTree>
  </p:cSld>
  <p:clrMapOvr>
    <a:masterClrMapping/>
  </p:clrMapOvr>
  <p:transition xmlns:p14="http://schemas.microsoft.com/office/powerpoint/2010/mai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766" name="Shape 766"/>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Checkpoint 7.14</a:t>
            </a:r>
          </a:p>
        </p:txBody>
      </p:sp>
      <p:sp>
        <p:nvSpPr>
          <p:cNvPr id="767" name="Shape 767"/>
          <p:cNvSpPr/>
          <p:nvPr/>
        </p:nvSpPr>
        <p:spPr>
          <a:xfrm>
            <a:off x="365125" y="1311406"/>
            <a:ext cx="8229600" cy="1107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tabLst>
                <a:tab pos="901700" algn="l"/>
              </a:tabLst>
              <a:defRPr>
                <a:latin typeface="Times New Roman"/>
                <a:ea typeface="Times New Roman"/>
                <a:cs typeface="Times New Roman"/>
                <a:sym typeface="Times New Roman"/>
              </a:defRPr>
            </a:lvl1pPr>
          </a:lstStyle>
          <a:p>
            <a:pPr lvl="0">
              <a:defRPr sz="1800"/>
            </a:pPr>
            <a:r>
              <a:rPr sz="2400"/>
              <a:t>	Consider a ball launched upward. Verify that its acceleration points in the direction that lowers the gravitational potential energy of the Earth-ball system.</a:t>
            </a:r>
          </a:p>
        </p:txBody>
      </p:sp>
      <p:sp>
        <p:nvSpPr>
          <p:cNvPr id="768" name="Shape 768"/>
          <p:cNvSpPr/>
          <p:nvPr/>
        </p:nvSpPr>
        <p:spPr>
          <a:xfrm>
            <a:off x="630407" y="1351064"/>
            <a:ext cx="8357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400"/>
              </a:spcBef>
              <a:defRPr sz="2000" b="1"/>
            </a:lvl1pPr>
          </a:lstStyle>
          <a:p>
            <a:pPr lvl="0">
              <a:defRPr sz="1800" b="0"/>
            </a:pPr>
            <a:r>
              <a:rPr sz="2000" b="1"/>
              <a:t>7.14</a:t>
            </a:r>
          </a:p>
        </p:txBody>
      </p:sp>
    </p:spTree>
  </p:cSld>
  <p:clrMapOvr>
    <a:masterClrMapping/>
  </p:clrMapOvr>
  <p:transition xmlns:p14="http://schemas.microsoft.com/office/powerpoint/2010/mai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pic>
        <p:nvPicPr>
          <p:cNvPr id="785" name="image45.jpeg" descr="07_28_Figure.jpg"/>
          <p:cNvPicPr/>
          <p:nvPr/>
        </p:nvPicPr>
        <p:blipFill>
          <a:blip r:embed="rId2">
            <a:extLst/>
          </a:blip>
          <a:srcRect b="2655"/>
          <a:stretch>
            <a:fillRect/>
          </a:stretch>
        </p:blipFill>
        <p:spPr>
          <a:xfrm>
            <a:off x="5141312" y="1203448"/>
            <a:ext cx="3939433" cy="5432629"/>
          </a:xfrm>
          <a:prstGeom prst="rect">
            <a:avLst/>
          </a:prstGeom>
          <a:ln w="12700">
            <a:miter lim="400000"/>
          </a:ln>
        </p:spPr>
      </p:pic>
      <p:sp>
        <p:nvSpPr>
          <p:cNvPr id="786" name="Shape 786"/>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7.9: Potential energy near Earth’s surface</a:t>
            </a:r>
          </a:p>
        </p:txBody>
      </p:sp>
      <p:sp>
        <p:nvSpPr>
          <p:cNvPr id="787" name="Shape 787"/>
          <p:cNvSpPr/>
          <p:nvPr/>
        </p:nvSpPr>
        <p:spPr>
          <a:xfrm>
            <a:off x="365121" y="1170431"/>
            <a:ext cx="4892371" cy="52722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3914" lvl="0" indent="-293914">
              <a:spcBef>
                <a:spcPts val="500"/>
              </a:spcBef>
              <a:buClr>
                <a:srgbClr val="AF2A42"/>
              </a:buClr>
              <a:buSzPct val="100000"/>
              <a:buFont typeface="Arial"/>
              <a:buChar char="•"/>
              <a:defRPr sz="1800"/>
            </a:pPr>
            <a:r>
              <a:rPr sz="2400">
                <a:latin typeface="Times New Roman"/>
                <a:ea typeface="Times New Roman"/>
                <a:cs typeface="Times New Roman"/>
                <a:sym typeface="Times New Roman"/>
              </a:rPr>
              <a:t>As discussed in Chapter 3, free-falling objects near Earth’s surface fall with an acceleration </a:t>
            </a:r>
            <a:br>
              <a:rPr sz="2400">
                <a:latin typeface="Times New Roman"/>
                <a:ea typeface="Times New Roman"/>
                <a:cs typeface="Times New Roman"/>
                <a:sym typeface="Times New Roman"/>
              </a:rPr>
            </a:br>
            <a:r>
              <a:rPr sz="2400" i="1">
                <a:latin typeface="Times New Roman"/>
                <a:ea typeface="Times New Roman"/>
                <a:cs typeface="Times New Roman"/>
                <a:sym typeface="Times New Roman"/>
              </a:rPr>
              <a:t>g</a:t>
            </a:r>
            <a:r>
              <a:rPr sz="2400">
                <a:latin typeface="Times New Roman"/>
                <a:ea typeface="Times New Roman"/>
                <a:cs typeface="Times New Roman"/>
                <a:sym typeface="Times New Roman"/>
              </a:rPr>
              <a:t> = 9.8 m/s</a:t>
            </a:r>
            <a:r>
              <a:rPr sz="2400" baseline="30000">
                <a:latin typeface="Times New Roman"/>
                <a:ea typeface="Times New Roman"/>
                <a:cs typeface="Times New Roman"/>
                <a:sym typeface="Times New Roman"/>
              </a:rPr>
              <a:t>2</a:t>
            </a:r>
            <a:r>
              <a:rPr sz="24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marL="293914" lvl="0" indent="-293914">
              <a:spcBef>
                <a:spcPts val="500"/>
              </a:spcBef>
              <a:buClr>
                <a:srgbClr val="AF2A42"/>
              </a:buClr>
              <a:buSzPct val="100000"/>
              <a:buFont typeface="Arial"/>
              <a:buChar char="•"/>
              <a:defRPr sz="1800"/>
            </a:pPr>
            <a:r>
              <a:rPr sz="2400">
                <a:latin typeface="Times New Roman"/>
                <a:ea typeface="Times New Roman"/>
                <a:cs typeface="Times New Roman"/>
                <a:sym typeface="Times New Roman"/>
              </a:rPr>
              <a:t>Since the gravitational </a:t>
            </a:r>
            <a:br>
              <a:rPr sz="2400">
                <a:latin typeface="Times New Roman"/>
                <a:ea typeface="Times New Roman"/>
                <a:cs typeface="Times New Roman"/>
                <a:sym typeface="Times New Roman"/>
              </a:rPr>
            </a:br>
            <a:r>
              <a:rPr sz="2400">
                <a:latin typeface="Times New Roman"/>
                <a:ea typeface="Times New Roman"/>
                <a:cs typeface="Times New Roman"/>
                <a:sym typeface="Times New Roman"/>
              </a:rPr>
              <a:t>interaction near Earth’s surface is nondissipative, and since </a:t>
            </a:r>
            <a:br>
              <a:rPr sz="2400">
                <a:latin typeface="Times New Roman"/>
                <a:ea typeface="Times New Roman"/>
                <a:cs typeface="Times New Roman"/>
                <a:sym typeface="Times New Roman"/>
              </a:rPr>
            </a:br>
            <a:r>
              <a:rPr sz="2400">
                <a:latin typeface="Times New Roman"/>
                <a:ea typeface="Times New Roman"/>
                <a:cs typeface="Times New Roman"/>
                <a:sym typeface="Times New Roman"/>
              </a:rPr>
              <a:t>Δ</a:t>
            </a:r>
            <a:r>
              <a:rPr sz="2400" i="1">
                <a:latin typeface="Times New Roman"/>
                <a:ea typeface="Times New Roman"/>
                <a:cs typeface="Times New Roman"/>
                <a:sym typeface="Times New Roman"/>
              </a:rPr>
              <a:t>K</a:t>
            </a:r>
            <a:r>
              <a:rPr sz="2400" baseline="-25000">
                <a:latin typeface="Times New Roman"/>
                <a:ea typeface="Times New Roman"/>
                <a:cs typeface="Times New Roman"/>
                <a:sym typeface="Times New Roman"/>
              </a:rPr>
              <a:t>Earth</a:t>
            </a:r>
            <a:r>
              <a:rPr sz="2400">
                <a:latin typeface="Times New Roman"/>
                <a:ea typeface="Times New Roman"/>
                <a:cs typeface="Times New Roman"/>
                <a:sym typeface="Times New Roman"/>
              </a:rPr>
              <a:t> = 0, we can write energy conservation as</a:t>
            </a:r>
            <a:endParaRPr sz="2800">
              <a:latin typeface="Times New Roman"/>
              <a:ea typeface="Times New Roman"/>
              <a:cs typeface="Times New Roman"/>
              <a:sym typeface="Times New Roman"/>
            </a:endParaRPr>
          </a:p>
          <a:p>
            <a:pPr lvl="0" algn="ctr">
              <a:spcBef>
                <a:spcPts val="500"/>
              </a:spcBef>
              <a:defRPr sz="1800"/>
            </a:pPr>
            <a:r>
              <a:rPr sz="2400">
                <a:latin typeface="Times New Roman"/>
                <a:ea typeface="Times New Roman"/>
                <a:cs typeface="Times New Roman"/>
                <a:sym typeface="Times New Roman"/>
              </a:rPr>
              <a:t>Δ</a:t>
            </a:r>
            <a:r>
              <a:rPr sz="2400" i="1">
                <a:latin typeface="Times New Roman"/>
                <a:ea typeface="Times New Roman"/>
                <a:cs typeface="Times New Roman"/>
                <a:sym typeface="Times New Roman"/>
              </a:rPr>
              <a:t>U</a:t>
            </a:r>
            <a:r>
              <a:rPr sz="2400" i="1" baseline="30000">
                <a:latin typeface="Times New Roman"/>
                <a:ea typeface="Times New Roman"/>
                <a:cs typeface="Times New Roman"/>
                <a:sym typeface="Times New Roman"/>
              </a:rPr>
              <a:t>G</a:t>
            </a:r>
            <a:r>
              <a:rPr sz="2400">
                <a:latin typeface="Times New Roman"/>
                <a:ea typeface="Times New Roman"/>
                <a:cs typeface="Times New Roman"/>
                <a:sym typeface="Times New Roman"/>
              </a:rPr>
              <a:t> + Δ</a:t>
            </a:r>
            <a:r>
              <a:rPr sz="2400" i="1">
                <a:latin typeface="Times New Roman"/>
                <a:ea typeface="Times New Roman"/>
                <a:cs typeface="Times New Roman"/>
                <a:sym typeface="Times New Roman"/>
              </a:rPr>
              <a:t>K</a:t>
            </a:r>
            <a:r>
              <a:rPr sz="2400" baseline="-25000">
                <a:latin typeface="Times New Roman"/>
                <a:ea typeface="Times New Roman"/>
                <a:cs typeface="Times New Roman"/>
                <a:sym typeface="Times New Roman"/>
              </a:rPr>
              <a:t>b</a:t>
            </a:r>
            <a:r>
              <a:rPr sz="2400">
                <a:latin typeface="Times New Roman"/>
                <a:ea typeface="Times New Roman"/>
                <a:cs typeface="Times New Roman"/>
                <a:sym typeface="Times New Roman"/>
              </a:rPr>
              <a:t> = 0</a:t>
            </a:r>
            <a:endParaRPr sz="2800">
              <a:latin typeface="Times New Roman"/>
              <a:ea typeface="Times New Roman"/>
              <a:cs typeface="Times New Roman"/>
              <a:sym typeface="Times New Roman"/>
            </a:endParaRPr>
          </a:p>
          <a:p>
            <a:pPr lvl="2" indent="342900">
              <a:spcBef>
                <a:spcPts val="500"/>
              </a:spcBef>
              <a:tabLst>
                <a:tab pos="330200" algn="l"/>
              </a:tabLst>
              <a:defRPr sz="1800"/>
            </a:pPr>
            <a:r>
              <a:rPr sz="2400">
                <a:latin typeface="Times New Roman"/>
                <a:ea typeface="Times New Roman"/>
                <a:cs typeface="Times New Roman"/>
                <a:sym typeface="Times New Roman"/>
              </a:rPr>
              <a:t>where Δ</a:t>
            </a:r>
            <a:r>
              <a:rPr sz="2400" i="1">
                <a:latin typeface="Times New Roman"/>
                <a:ea typeface="Times New Roman"/>
                <a:cs typeface="Times New Roman"/>
                <a:sym typeface="Times New Roman"/>
              </a:rPr>
              <a:t>U</a:t>
            </a:r>
            <a:r>
              <a:rPr sz="2400" i="1" baseline="30000">
                <a:latin typeface="Times New Roman"/>
                <a:ea typeface="Times New Roman"/>
                <a:cs typeface="Times New Roman"/>
                <a:sym typeface="Times New Roman"/>
              </a:rPr>
              <a:t>G</a:t>
            </a:r>
            <a:r>
              <a:rPr sz="2400">
                <a:latin typeface="Times New Roman"/>
                <a:ea typeface="Times New Roman"/>
                <a:cs typeface="Times New Roman"/>
                <a:sym typeface="Times New Roman"/>
              </a:rPr>
              <a:t> is the change in gravitational potential energy of Earth-ball system, and Δ</a:t>
            </a:r>
            <a:r>
              <a:rPr sz="2400" i="1">
                <a:latin typeface="Times New Roman"/>
                <a:ea typeface="Times New Roman"/>
                <a:cs typeface="Times New Roman"/>
                <a:sym typeface="Times New Roman"/>
              </a:rPr>
              <a:t>K</a:t>
            </a:r>
            <a:r>
              <a:rPr sz="2400" baseline="-25000">
                <a:latin typeface="Times New Roman"/>
                <a:ea typeface="Times New Roman"/>
                <a:cs typeface="Times New Roman"/>
                <a:sym typeface="Times New Roman"/>
              </a:rPr>
              <a:t>b</a:t>
            </a:r>
            <a:r>
              <a:rPr sz="2400">
                <a:latin typeface="Times New Roman"/>
                <a:ea typeface="Times New Roman"/>
                <a:cs typeface="Times New Roman"/>
                <a:sym typeface="Times New Roman"/>
              </a:rPr>
              <a:t> is the change in the ball’s kinetic energy.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Shape 789"/>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790" name="Shape 790"/>
          <p:cNvSpPr>
            <a:spLocks noGrp="1"/>
          </p:cNvSpPr>
          <p:nvPr>
            <p:ph type="body" idx="1"/>
          </p:nvPr>
        </p:nvSpPr>
        <p:spPr>
          <a:xfrm>
            <a:off x="365125" y="1170432"/>
            <a:ext cx="8229600" cy="5422393"/>
          </a:xfrm>
          <a:prstGeom prst="rect">
            <a:avLst/>
          </a:prstGeom>
        </p:spPr>
        <p:txBody>
          <a:bodyPr lIns="0" tIns="0" rIns="0" bIns="0">
            <a:normAutofit/>
          </a:bodyPr>
          <a:lstStyle/>
          <a:p>
            <a:pPr marL="293914" lvl="0" indent="-293914">
              <a:spcBef>
                <a:spcPts val="500"/>
              </a:spcBef>
              <a:defRPr sz="1800"/>
            </a:pPr>
            <a:r>
              <a:rPr sz="2400"/>
              <a:t>We can write the acceleration of the free-falling object as</a:t>
            </a:r>
            <a:br>
              <a:rPr sz="2400"/>
            </a:br>
            <a:r>
              <a:rPr sz="2400"/>
              <a:t/>
            </a:r>
            <a:br>
              <a:rPr sz="2400"/>
            </a:br>
            <a:endParaRPr sz="2400"/>
          </a:p>
          <a:p>
            <a:pPr lvl="0">
              <a:defRPr sz="1800"/>
            </a:pPr>
            <a:endParaRPr sz="2400"/>
          </a:p>
          <a:p>
            <a:pPr marL="293914" lvl="0" indent="-293914">
              <a:spcBef>
                <a:spcPts val="500"/>
              </a:spcBef>
              <a:defRPr sz="1800"/>
            </a:pPr>
            <a:r>
              <a:rPr sz="2400"/>
              <a:t>Substituting </a:t>
            </a:r>
            <a:r>
              <a:rPr sz="2400" i="1"/>
              <a:t>a</a:t>
            </a:r>
            <a:r>
              <a:rPr sz="2400" i="1" baseline="-25000"/>
              <a:t>x</a:t>
            </a:r>
            <a:r>
              <a:rPr sz="2400"/>
              <a:t>= – </a:t>
            </a:r>
            <a:r>
              <a:rPr sz="2400" i="1"/>
              <a:t>g</a:t>
            </a:r>
            <a:r>
              <a:rPr sz="2400"/>
              <a:t> in Equation 3.7, </a:t>
            </a:r>
            <a:br>
              <a:rPr sz="2400"/>
            </a:br>
            <a:r>
              <a:rPr sz="2400"/>
              <a:t>we can write</a:t>
            </a:r>
            <a:br>
              <a:rPr sz="2400"/>
            </a:br>
            <a:r>
              <a:rPr sz="2400"/>
              <a:t/>
            </a:r>
            <a:br>
              <a:rPr sz="2400"/>
            </a:br>
            <a:endParaRPr sz="2400"/>
          </a:p>
          <a:p>
            <a:pPr marL="293914" lvl="0" indent="-293914">
              <a:spcBef>
                <a:spcPts val="500"/>
              </a:spcBef>
              <a:defRPr sz="1800"/>
            </a:pPr>
            <a:r>
              <a:rPr sz="2400"/>
              <a:t>Substituting Δ</a:t>
            </a:r>
            <a:r>
              <a:rPr sz="2400" i="1"/>
              <a:t>t</a:t>
            </a:r>
            <a:r>
              <a:rPr sz="2400"/>
              <a:t> = –Δ</a:t>
            </a:r>
            <a:r>
              <a:rPr sz="2400" i="1"/>
              <a:t>υ</a:t>
            </a:r>
            <a:r>
              <a:rPr sz="2400" i="1" baseline="-25000"/>
              <a:t>x</a:t>
            </a:r>
            <a:r>
              <a:rPr sz="2400"/>
              <a:t>/</a:t>
            </a:r>
            <a:r>
              <a:rPr sz="2400" i="1"/>
              <a:t>g</a:t>
            </a:r>
            <a:r>
              <a:rPr sz="2400"/>
              <a:t> in the previous equation and expanding the Δ notations, along with some algebraic manipulations, gives us</a:t>
            </a:r>
          </a:p>
        </p:txBody>
      </p:sp>
      <p:sp>
        <p:nvSpPr>
          <p:cNvPr id="791" name="Shape 791"/>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7.9: Potential energy near Earth’s surface</a:t>
            </a:r>
          </a:p>
        </p:txBody>
      </p:sp>
      <p:pic>
        <p:nvPicPr>
          <p:cNvPr id="792" name="image46.pdf"/>
          <p:cNvPicPr/>
          <p:nvPr/>
        </p:nvPicPr>
        <p:blipFill>
          <a:blip r:embed="rId2">
            <a:extLst/>
          </a:blip>
          <a:stretch>
            <a:fillRect/>
          </a:stretch>
        </p:blipFill>
        <p:spPr>
          <a:xfrm>
            <a:off x="3651250" y="1749563"/>
            <a:ext cx="1841500" cy="774701"/>
          </a:xfrm>
          <a:prstGeom prst="rect">
            <a:avLst/>
          </a:prstGeom>
          <a:ln w="12700">
            <a:miter lim="400000"/>
          </a:ln>
        </p:spPr>
      </p:pic>
      <p:pic>
        <p:nvPicPr>
          <p:cNvPr id="793" name="image47.pdf"/>
          <p:cNvPicPr/>
          <p:nvPr/>
        </p:nvPicPr>
        <p:blipFill>
          <a:blip r:embed="rId3">
            <a:extLst/>
          </a:blip>
          <a:stretch>
            <a:fillRect/>
          </a:stretch>
        </p:blipFill>
        <p:spPr>
          <a:xfrm>
            <a:off x="3282950" y="3582532"/>
            <a:ext cx="2578100" cy="482601"/>
          </a:xfrm>
          <a:prstGeom prst="rect">
            <a:avLst/>
          </a:prstGeom>
          <a:ln w="12700">
            <a:miter lim="400000"/>
          </a:ln>
        </p:spPr>
      </p:pic>
      <p:pic>
        <p:nvPicPr>
          <p:cNvPr id="794" name="image48.pdf"/>
          <p:cNvPicPr/>
          <p:nvPr/>
        </p:nvPicPr>
        <p:blipFill>
          <a:blip r:embed="rId4">
            <a:extLst/>
          </a:blip>
          <a:stretch>
            <a:fillRect/>
          </a:stretch>
        </p:blipFill>
        <p:spPr>
          <a:xfrm>
            <a:off x="863600" y="5563987"/>
            <a:ext cx="7416800" cy="889001"/>
          </a:xfrm>
          <a:prstGeom prst="rect">
            <a:avLst/>
          </a:prstGeom>
          <a:ln w="12700">
            <a:miter lim="400000"/>
          </a:ln>
        </p:spPr>
      </p:pic>
      <p:pic>
        <p:nvPicPr>
          <p:cNvPr id="795" name="image49.pdf"/>
          <p:cNvPicPr/>
          <p:nvPr/>
        </p:nvPicPr>
        <p:blipFill>
          <a:blip r:embed="rId5">
            <a:extLst/>
          </a:blip>
          <a:stretch>
            <a:fillRect/>
          </a:stretch>
        </p:blipFill>
        <p:spPr>
          <a:xfrm>
            <a:off x="5346084" y="2792328"/>
            <a:ext cx="3175001" cy="482601"/>
          </a:xfrm>
          <a:prstGeom prst="rect">
            <a:avLst/>
          </a:prstGeom>
          <a:ln w="12700">
            <a:miter lim="400000"/>
          </a:ln>
        </p:spPr>
      </p:pic>
    </p:spTree>
  </p:cSld>
  <p:clrMapOvr>
    <a:masterClrMapping/>
  </p:clrMapOvr>
  <p:transition xmlns:p14="http://schemas.microsoft.com/office/powerpoint/2010/mai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Shape 797"/>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798" name="Shape 798"/>
          <p:cNvSpPr>
            <a:spLocks noGrp="1"/>
          </p:cNvSpPr>
          <p:nvPr>
            <p:ph type="body" idx="1"/>
          </p:nvPr>
        </p:nvSpPr>
        <p:spPr>
          <a:xfrm>
            <a:off x="365125" y="1170432"/>
            <a:ext cx="8229600" cy="5422393"/>
          </a:xfrm>
          <a:prstGeom prst="rect">
            <a:avLst/>
          </a:prstGeom>
        </p:spPr>
        <p:txBody>
          <a:bodyPr lIns="0" tIns="0" rIns="0" bIns="0">
            <a:normAutofit/>
          </a:bodyPr>
          <a:lstStyle/>
          <a:p>
            <a:pPr lvl="0">
              <a:defRPr sz="1800"/>
            </a:pPr>
            <a:r>
              <a:rPr sz="2800"/>
              <a:t>Some algebraic manipulations of previous equation gives</a:t>
            </a:r>
          </a:p>
          <a:p>
            <a:pPr lvl="0">
              <a:defRPr sz="1800"/>
            </a:pPr>
            <a:endParaRPr sz="2800"/>
          </a:p>
          <a:p>
            <a:pPr lvl="0">
              <a:defRPr sz="1800"/>
            </a:pPr>
            <a:r>
              <a:rPr sz="2800"/>
              <a:t>The second term above is Δ</a:t>
            </a:r>
            <a:r>
              <a:rPr sz="2800" i="1"/>
              <a:t>K</a:t>
            </a:r>
            <a:r>
              <a:rPr sz="2800" baseline="-25000"/>
              <a:t>b</a:t>
            </a:r>
            <a:r>
              <a:rPr sz="2800"/>
              <a:t>, and so from the energy conservation law, the first term must be Δ</a:t>
            </a:r>
            <a:r>
              <a:rPr sz="2800" i="1"/>
              <a:t>U</a:t>
            </a:r>
            <a:r>
              <a:rPr sz="2800" i="1" baseline="30000"/>
              <a:t>G</a:t>
            </a:r>
            <a:r>
              <a:rPr sz="2800"/>
              <a:t>.</a:t>
            </a:r>
          </a:p>
          <a:p>
            <a:pPr lvl="0">
              <a:defRPr sz="1800"/>
            </a:pPr>
            <a:r>
              <a:rPr sz="2800"/>
              <a:t>Therefore, the change in gravitational potential energy is</a:t>
            </a:r>
          </a:p>
          <a:p>
            <a:pPr marL="0" lvl="0" indent="0" algn="ctr">
              <a:buSzTx/>
              <a:buNone/>
              <a:defRPr sz="1800"/>
            </a:pPr>
            <a:r>
              <a:rPr sz="2800"/>
              <a:t>Δ</a:t>
            </a:r>
            <a:r>
              <a:rPr sz="2800" i="1"/>
              <a:t>U</a:t>
            </a:r>
            <a:r>
              <a:rPr sz="2800" i="1" baseline="30000"/>
              <a:t>G</a:t>
            </a:r>
            <a:r>
              <a:rPr sz="2800"/>
              <a:t> = </a:t>
            </a:r>
            <a:r>
              <a:rPr sz="2800" i="1"/>
              <a:t>mg</a:t>
            </a:r>
            <a:r>
              <a:rPr sz="2800"/>
              <a:t>Δ</a:t>
            </a:r>
            <a:r>
              <a:rPr sz="2800" i="1"/>
              <a:t>x</a:t>
            </a:r>
            <a:r>
              <a:rPr sz="2800"/>
              <a:t> (near Earth’s surface)</a:t>
            </a:r>
          </a:p>
          <a:p>
            <a:pPr lvl="0">
              <a:defRPr sz="1800"/>
            </a:pPr>
            <a:r>
              <a:rPr sz="2800"/>
              <a:t>Expanding the Δ notation in previous equation, we get</a:t>
            </a:r>
          </a:p>
        </p:txBody>
      </p:sp>
      <p:sp>
        <p:nvSpPr>
          <p:cNvPr id="799" name="Shape 799"/>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7.9: Potential energy near Earth’s surface</a:t>
            </a:r>
          </a:p>
        </p:txBody>
      </p:sp>
      <p:pic>
        <p:nvPicPr>
          <p:cNvPr id="800" name="image50.pdf"/>
          <p:cNvPicPr/>
          <p:nvPr/>
        </p:nvPicPr>
        <p:blipFill>
          <a:blip r:embed="rId2">
            <a:extLst/>
          </a:blip>
          <a:stretch>
            <a:fillRect/>
          </a:stretch>
        </p:blipFill>
        <p:spPr>
          <a:xfrm>
            <a:off x="2368550" y="2053832"/>
            <a:ext cx="4406900" cy="520701"/>
          </a:xfrm>
          <a:prstGeom prst="rect">
            <a:avLst/>
          </a:prstGeom>
          <a:ln w="12700">
            <a:miter lim="400000"/>
          </a:ln>
        </p:spPr>
      </p:pic>
      <p:pic>
        <p:nvPicPr>
          <p:cNvPr id="801" name="image51.pdf"/>
          <p:cNvPicPr/>
          <p:nvPr/>
        </p:nvPicPr>
        <p:blipFill>
          <a:blip r:embed="rId3">
            <a:extLst/>
          </a:blip>
          <a:stretch>
            <a:fillRect/>
          </a:stretch>
        </p:blipFill>
        <p:spPr>
          <a:xfrm>
            <a:off x="1454150" y="5976135"/>
            <a:ext cx="6235700" cy="520701"/>
          </a:xfrm>
          <a:prstGeom prst="rect">
            <a:avLst/>
          </a:prstGeom>
          <a:ln w="12700">
            <a:miter lim="400000"/>
          </a:ln>
        </p:spPr>
      </p:pic>
    </p:spTree>
  </p:cSld>
  <p:clrMapOvr>
    <a:masterClrMapping/>
  </p:clrMapOvr>
  <p:transition xmlns:p14="http://schemas.microsoft.com/office/powerpoint/2010/mai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Shape 803"/>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804" name="Shape 804"/>
          <p:cNvSpPr>
            <a:spLocks noGrp="1"/>
          </p:cNvSpPr>
          <p:nvPr>
            <p:ph type="body" idx="1"/>
          </p:nvPr>
        </p:nvSpPr>
        <p:spPr>
          <a:xfrm>
            <a:off x="365125" y="1170432"/>
            <a:ext cx="8229600" cy="5422393"/>
          </a:xfrm>
          <a:prstGeom prst="rect">
            <a:avLst/>
          </a:prstGeom>
        </p:spPr>
        <p:txBody>
          <a:bodyPr lIns="0" tIns="0" rIns="0" bIns="0">
            <a:normAutofit/>
          </a:bodyPr>
          <a:lstStyle/>
          <a:p>
            <a:pPr lvl="0">
              <a:defRPr sz="1800"/>
            </a:pPr>
            <a:r>
              <a:rPr sz="2800"/>
              <a:t>We can conclude that the gravitational potential energy of the Earth-object system near Earth’s surface is</a:t>
            </a:r>
          </a:p>
          <a:p>
            <a:pPr marL="0" lvl="0" indent="0" algn="ctr">
              <a:buSzTx/>
              <a:buNone/>
              <a:defRPr sz="1800"/>
            </a:pPr>
            <a:r>
              <a:rPr sz="2800" i="1"/>
              <a:t>U</a:t>
            </a:r>
            <a:r>
              <a:rPr sz="2800" i="1" baseline="30000"/>
              <a:t>G</a:t>
            </a:r>
            <a:r>
              <a:rPr sz="2800"/>
              <a:t>(</a:t>
            </a:r>
            <a:r>
              <a:rPr sz="2800" i="1"/>
              <a:t>x</a:t>
            </a:r>
            <a:r>
              <a:rPr sz="2800"/>
              <a:t>) = </a:t>
            </a:r>
            <a:r>
              <a:rPr sz="2800" i="1"/>
              <a:t>mgx</a:t>
            </a:r>
            <a:r>
              <a:rPr sz="2800"/>
              <a:t> (near Earth’s surface)</a:t>
            </a:r>
          </a:p>
        </p:txBody>
      </p:sp>
      <p:sp>
        <p:nvSpPr>
          <p:cNvPr id="805" name="Shape 805"/>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7.9: Potential energy near Earth’s surface</a:t>
            </a:r>
          </a:p>
        </p:txBody>
      </p:sp>
    </p:spTree>
  </p:cSld>
  <p:clrMapOvr>
    <a:masterClrMapping/>
  </p:clrMapOvr>
  <p:transition xmlns:p14="http://schemas.microsoft.com/office/powerpoint/2010/mai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79" name="Shape 179"/>
          <p:cNvSpPr>
            <a:spLocks noGrp="1"/>
          </p:cNvSpPr>
          <p:nvPr>
            <p:ph type="title"/>
          </p:nvPr>
        </p:nvSpPr>
        <p:spPr>
          <a:xfrm>
            <a:off x="365125" y="2890391"/>
            <a:ext cx="3392504" cy="1077218"/>
          </a:xfrm>
          <a:prstGeom prst="rect">
            <a:avLst/>
          </a:prstGeom>
        </p:spPr>
        <p:txBody>
          <a:bodyPr lIns="0" tIns="0" rIns="0" bIns="0">
            <a:normAutofit/>
          </a:bodyPr>
          <a:lstStyle/>
          <a:p>
            <a:pPr lvl="0">
              <a:defRPr sz="1800" b="0">
                <a:solidFill>
                  <a:srgbClr val="000000"/>
                </a:solidFill>
              </a:defRPr>
            </a:pPr>
            <a:r>
              <a:rPr sz="3200" b="1">
                <a:solidFill>
                  <a:srgbClr val="EF3F4A"/>
                </a:solidFill>
              </a:rPr>
              <a:t>Chapter 7 Interactions</a:t>
            </a:r>
          </a:p>
        </p:txBody>
      </p:sp>
    </p:spTree>
    <p:extLst>
      <p:ext uri="{BB962C8B-B14F-4D97-AF65-F5344CB8AC3E}">
        <p14:creationId xmlns:p14="http://schemas.microsoft.com/office/powerpoint/2010/main" val="39273136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pic>
        <p:nvPicPr>
          <p:cNvPr id="785" name="image45.jpeg" descr="07_28_Figure.jpg"/>
          <p:cNvPicPr/>
          <p:nvPr/>
        </p:nvPicPr>
        <p:blipFill>
          <a:blip r:embed="rId2">
            <a:extLst/>
          </a:blip>
          <a:srcRect b="2655"/>
          <a:stretch>
            <a:fillRect/>
          </a:stretch>
        </p:blipFill>
        <p:spPr>
          <a:xfrm>
            <a:off x="5141312" y="1203448"/>
            <a:ext cx="3939433" cy="5432629"/>
          </a:xfrm>
          <a:prstGeom prst="rect">
            <a:avLst/>
          </a:prstGeom>
          <a:ln w="12700">
            <a:miter lim="400000"/>
          </a:ln>
        </p:spPr>
      </p:pic>
      <p:sp>
        <p:nvSpPr>
          <p:cNvPr id="786" name="Shape 786"/>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7.9: Potential energy near Earth’s surface</a:t>
            </a:r>
          </a:p>
        </p:txBody>
      </p:sp>
      <p:sp>
        <p:nvSpPr>
          <p:cNvPr id="787" name="Shape 787"/>
          <p:cNvSpPr/>
          <p:nvPr/>
        </p:nvSpPr>
        <p:spPr>
          <a:xfrm>
            <a:off x="365121" y="1170431"/>
            <a:ext cx="4892371" cy="52722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3914" lvl="0" indent="-293914">
              <a:spcBef>
                <a:spcPts val="500"/>
              </a:spcBef>
              <a:buClr>
                <a:srgbClr val="AF2A42"/>
              </a:buClr>
              <a:buSzPct val="100000"/>
              <a:buFont typeface="Arial"/>
              <a:buChar char="•"/>
              <a:defRPr sz="1800"/>
            </a:pPr>
            <a:r>
              <a:rPr sz="2400" dirty="0">
                <a:latin typeface="Times New Roman"/>
                <a:ea typeface="Times New Roman"/>
                <a:cs typeface="Times New Roman"/>
                <a:sym typeface="Times New Roman"/>
              </a:rPr>
              <a:t>As discussed in Chapter 3, free-falling objects near Earth’s surface fall with an acceleration </a:t>
            </a:r>
            <a:br>
              <a:rPr sz="2400" dirty="0">
                <a:latin typeface="Times New Roman"/>
                <a:ea typeface="Times New Roman"/>
                <a:cs typeface="Times New Roman"/>
                <a:sym typeface="Times New Roman"/>
              </a:rPr>
            </a:br>
            <a:r>
              <a:rPr sz="2400" i="1" dirty="0">
                <a:latin typeface="Times New Roman"/>
                <a:ea typeface="Times New Roman"/>
                <a:cs typeface="Times New Roman"/>
                <a:sym typeface="Times New Roman"/>
              </a:rPr>
              <a:t>g</a:t>
            </a:r>
            <a:r>
              <a:rPr sz="2400" dirty="0">
                <a:latin typeface="Times New Roman"/>
                <a:ea typeface="Times New Roman"/>
                <a:cs typeface="Times New Roman"/>
                <a:sym typeface="Times New Roman"/>
              </a:rPr>
              <a:t> = 9.8 m/s</a:t>
            </a:r>
            <a:r>
              <a:rPr sz="2400" baseline="30000" dirty="0">
                <a:latin typeface="Times New Roman"/>
                <a:ea typeface="Times New Roman"/>
                <a:cs typeface="Times New Roman"/>
                <a:sym typeface="Times New Roman"/>
              </a:rPr>
              <a:t>2</a:t>
            </a:r>
            <a:r>
              <a:rPr sz="2400" dirty="0">
                <a:latin typeface="Times New Roman"/>
                <a:ea typeface="Times New Roman"/>
                <a:cs typeface="Times New Roman"/>
                <a:sym typeface="Times New Roman"/>
              </a:rPr>
              <a:t>. </a:t>
            </a:r>
            <a:endParaRPr sz="2800" dirty="0">
              <a:latin typeface="Times New Roman"/>
              <a:ea typeface="Times New Roman"/>
              <a:cs typeface="Times New Roman"/>
              <a:sym typeface="Times New Roman"/>
            </a:endParaRPr>
          </a:p>
          <a:p>
            <a:pPr marL="293914" lvl="0" indent="-293914">
              <a:spcBef>
                <a:spcPts val="500"/>
              </a:spcBef>
              <a:buClr>
                <a:srgbClr val="AF2A42"/>
              </a:buClr>
              <a:buSzPct val="100000"/>
              <a:buFont typeface="Arial"/>
              <a:buChar char="•"/>
              <a:defRPr sz="1800"/>
            </a:pPr>
            <a:r>
              <a:rPr sz="2400" dirty="0">
                <a:latin typeface="Times New Roman"/>
                <a:ea typeface="Times New Roman"/>
                <a:cs typeface="Times New Roman"/>
                <a:sym typeface="Times New Roman"/>
              </a:rPr>
              <a:t>Since the gravitational </a:t>
            </a:r>
            <a:br>
              <a:rPr sz="2400" dirty="0">
                <a:latin typeface="Times New Roman"/>
                <a:ea typeface="Times New Roman"/>
                <a:cs typeface="Times New Roman"/>
                <a:sym typeface="Times New Roman"/>
              </a:rPr>
            </a:br>
            <a:r>
              <a:rPr sz="2400" dirty="0">
                <a:latin typeface="Times New Roman"/>
                <a:ea typeface="Times New Roman"/>
                <a:cs typeface="Times New Roman"/>
                <a:sym typeface="Times New Roman"/>
              </a:rPr>
              <a:t>interaction near Earth’s surface is nondissipative, and since </a:t>
            </a:r>
            <a:br>
              <a:rPr sz="2400" dirty="0">
                <a:latin typeface="Times New Roman"/>
                <a:ea typeface="Times New Roman"/>
                <a:cs typeface="Times New Roman"/>
                <a:sym typeface="Times New Roman"/>
              </a:rPr>
            </a:br>
            <a:r>
              <a:rPr sz="2400" dirty="0">
                <a:latin typeface="Times New Roman"/>
                <a:ea typeface="Times New Roman"/>
                <a:cs typeface="Times New Roman"/>
                <a:sym typeface="Times New Roman"/>
              </a:rPr>
              <a:t>Δ</a:t>
            </a:r>
            <a:r>
              <a:rPr sz="2400" i="1" dirty="0">
                <a:latin typeface="Times New Roman"/>
                <a:ea typeface="Times New Roman"/>
                <a:cs typeface="Times New Roman"/>
                <a:sym typeface="Times New Roman"/>
              </a:rPr>
              <a:t>K</a:t>
            </a:r>
            <a:r>
              <a:rPr sz="2400" baseline="-25000" dirty="0">
                <a:latin typeface="Times New Roman"/>
                <a:ea typeface="Times New Roman"/>
                <a:cs typeface="Times New Roman"/>
                <a:sym typeface="Times New Roman"/>
              </a:rPr>
              <a:t>Earth</a:t>
            </a:r>
            <a:r>
              <a:rPr sz="2400" dirty="0">
                <a:latin typeface="Times New Roman"/>
                <a:ea typeface="Times New Roman"/>
                <a:cs typeface="Times New Roman"/>
                <a:sym typeface="Times New Roman"/>
              </a:rPr>
              <a:t> = 0, we can write energy conservation as</a:t>
            </a:r>
            <a:endParaRPr sz="2800" dirty="0">
              <a:latin typeface="Times New Roman"/>
              <a:ea typeface="Times New Roman"/>
              <a:cs typeface="Times New Roman"/>
              <a:sym typeface="Times New Roman"/>
            </a:endParaRPr>
          </a:p>
          <a:p>
            <a:pPr lvl="0" algn="ctr">
              <a:spcBef>
                <a:spcPts val="500"/>
              </a:spcBef>
              <a:defRPr sz="1800"/>
            </a:pPr>
            <a:r>
              <a:rPr sz="2400" dirty="0">
                <a:latin typeface="Times New Roman"/>
                <a:ea typeface="Times New Roman"/>
                <a:cs typeface="Times New Roman"/>
                <a:sym typeface="Times New Roman"/>
              </a:rPr>
              <a:t>Δ</a:t>
            </a:r>
            <a:r>
              <a:rPr sz="2400" i="1" dirty="0">
                <a:latin typeface="Times New Roman"/>
                <a:ea typeface="Times New Roman"/>
                <a:cs typeface="Times New Roman"/>
                <a:sym typeface="Times New Roman"/>
              </a:rPr>
              <a:t>U</a:t>
            </a:r>
            <a:r>
              <a:rPr sz="2400" i="1" baseline="30000" dirty="0">
                <a:latin typeface="Times New Roman"/>
                <a:ea typeface="Times New Roman"/>
                <a:cs typeface="Times New Roman"/>
                <a:sym typeface="Times New Roman"/>
              </a:rPr>
              <a:t>G</a:t>
            </a:r>
            <a:r>
              <a:rPr sz="2400" dirty="0">
                <a:latin typeface="Times New Roman"/>
                <a:ea typeface="Times New Roman"/>
                <a:cs typeface="Times New Roman"/>
                <a:sym typeface="Times New Roman"/>
              </a:rPr>
              <a:t> + Δ</a:t>
            </a:r>
            <a:r>
              <a:rPr sz="2400" i="1" dirty="0">
                <a:latin typeface="Times New Roman"/>
                <a:ea typeface="Times New Roman"/>
                <a:cs typeface="Times New Roman"/>
                <a:sym typeface="Times New Roman"/>
              </a:rPr>
              <a:t>K</a:t>
            </a:r>
            <a:r>
              <a:rPr sz="2400" baseline="-25000" dirty="0">
                <a:latin typeface="Times New Roman"/>
                <a:ea typeface="Times New Roman"/>
                <a:cs typeface="Times New Roman"/>
                <a:sym typeface="Times New Roman"/>
              </a:rPr>
              <a:t>b</a:t>
            </a:r>
            <a:r>
              <a:rPr sz="2400" dirty="0">
                <a:latin typeface="Times New Roman"/>
                <a:ea typeface="Times New Roman"/>
                <a:cs typeface="Times New Roman"/>
                <a:sym typeface="Times New Roman"/>
              </a:rPr>
              <a:t> = 0</a:t>
            </a:r>
            <a:endParaRPr sz="2800" dirty="0">
              <a:latin typeface="Times New Roman"/>
              <a:ea typeface="Times New Roman"/>
              <a:cs typeface="Times New Roman"/>
              <a:sym typeface="Times New Roman"/>
            </a:endParaRPr>
          </a:p>
          <a:p>
            <a:pPr lvl="2" indent="342900">
              <a:spcBef>
                <a:spcPts val="500"/>
              </a:spcBef>
              <a:tabLst>
                <a:tab pos="330200" algn="l"/>
              </a:tabLst>
              <a:defRPr sz="1800"/>
            </a:pPr>
            <a:r>
              <a:rPr sz="2400" dirty="0">
                <a:latin typeface="Times New Roman"/>
                <a:ea typeface="Times New Roman"/>
                <a:cs typeface="Times New Roman"/>
                <a:sym typeface="Times New Roman"/>
              </a:rPr>
              <a:t>where Δ</a:t>
            </a:r>
            <a:r>
              <a:rPr sz="2400" i="1" dirty="0">
                <a:latin typeface="Times New Roman"/>
                <a:ea typeface="Times New Roman"/>
                <a:cs typeface="Times New Roman"/>
                <a:sym typeface="Times New Roman"/>
              </a:rPr>
              <a:t>U</a:t>
            </a:r>
            <a:r>
              <a:rPr sz="2400" i="1" baseline="30000" dirty="0">
                <a:latin typeface="Times New Roman"/>
                <a:ea typeface="Times New Roman"/>
                <a:cs typeface="Times New Roman"/>
                <a:sym typeface="Times New Roman"/>
              </a:rPr>
              <a:t>G</a:t>
            </a:r>
            <a:r>
              <a:rPr sz="2400" dirty="0">
                <a:latin typeface="Times New Roman"/>
                <a:ea typeface="Times New Roman"/>
                <a:cs typeface="Times New Roman"/>
                <a:sym typeface="Times New Roman"/>
              </a:rPr>
              <a:t> is the change in gravitational potential energy of Earth-ball system, and Δ</a:t>
            </a:r>
            <a:r>
              <a:rPr sz="2400" i="1" dirty="0">
                <a:latin typeface="Times New Roman"/>
                <a:ea typeface="Times New Roman"/>
                <a:cs typeface="Times New Roman"/>
                <a:sym typeface="Times New Roman"/>
              </a:rPr>
              <a:t>K</a:t>
            </a:r>
            <a:r>
              <a:rPr sz="2400" baseline="-25000" dirty="0">
                <a:latin typeface="Times New Roman"/>
                <a:ea typeface="Times New Roman"/>
                <a:cs typeface="Times New Roman"/>
                <a:sym typeface="Times New Roman"/>
              </a:rPr>
              <a:t>b</a:t>
            </a:r>
            <a:r>
              <a:rPr sz="2400" dirty="0">
                <a:latin typeface="Times New Roman"/>
                <a:ea typeface="Times New Roman"/>
                <a:cs typeface="Times New Roman"/>
                <a:sym typeface="Times New Roman"/>
              </a:rPr>
              <a:t> is the change in the ball’s kinetic energy.</a:t>
            </a:r>
          </a:p>
        </p:txBody>
      </p:sp>
    </p:spTree>
    <p:extLst>
      <p:ext uri="{BB962C8B-B14F-4D97-AF65-F5344CB8AC3E}">
        <p14:creationId xmlns:p14="http://schemas.microsoft.com/office/powerpoint/2010/main" val="35777550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Shape 789"/>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790" name="Shape 790"/>
          <p:cNvSpPr>
            <a:spLocks noGrp="1"/>
          </p:cNvSpPr>
          <p:nvPr>
            <p:ph type="body" idx="1"/>
          </p:nvPr>
        </p:nvSpPr>
        <p:spPr>
          <a:xfrm>
            <a:off x="365125" y="1170432"/>
            <a:ext cx="8229600" cy="5422393"/>
          </a:xfrm>
          <a:prstGeom prst="rect">
            <a:avLst/>
          </a:prstGeom>
        </p:spPr>
        <p:txBody>
          <a:bodyPr lIns="0" tIns="0" rIns="0" bIns="0">
            <a:normAutofit/>
          </a:bodyPr>
          <a:lstStyle/>
          <a:p>
            <a:pPr marL="293914" lvl="0" indent="-293914">
              <a:spcBef>
                <a:spcPts val="500"/>
              </a:spcBef>
              <a:defRPr sz="1800"/>
            </a:pPr>
            <a:r>
              <a:rPr sz="2400" dirty="0"/>
              <a:t>We can write the acceleration of the free-falling object as</a:t>
            </a:r>
            <a:br>
              <a:rPr sz="2400" dirty="0"/>
            </a:br>
            <a:r>
              <a:rPr sz="2400" dirty="0"/>
              <a:t/>
            </a:r>
            <a:br>
              <a:rPr sz="2400" dirty="0"/>
            </a:br>
            <a:endParaRPr sz="2400" dirty="0"/>
          </a:p>
          <a:p>
            <a:pPr lvl="0">
              <a:defRPr sz="1800"/>
            </a:pPr>
            <a:endParaRPr sz="2400" dirty="0"/>
          </a:p>
          <a:p>
            <a:pPr marL="293914" lvl="0" indent="-293914">
              <a:spcBef>
                <a:spcPts val="500"/>
              </a:spcBef>
              <a:defRPr sz="1800"/>
            </a:pPr>
            <a:r>
              <a:rPr sz="2400" dirty="0"/>
              <a:t>Substituting </a:t>
            </a:r>
            <a:r>
              <a:rPr sz="2400" i="1" dirty="0"/>
              <a:t>a</a:t>
            </a:r>
            <a:r>
              <a:rPr sz="2400" i="1" baseline="-25000" dirty="0"/>
              <a:t>x</a:t>
            </a:r>
            <a:r>
              <a:rPr sz="2400" dirty="0"/>
              <a:t>= – </a:t>
            </a:r>
            <a:r>
              <a:rPr sz="2400" i="1" dirty="0"/>
              <a:t>g</a:t>
            </a:r>
            <a:r>
              <a:rPr sz="2400" dirty="0"/>
              <a:t> in Equation 3.7, </a:t>
            </a:r>
            <a:br>
              <a:rPr sz="2400" dirty="0"/>
            </a:br>
            <a:r>
              <a:rPr sz="2400" dirty="0"/>
              <a:t>we can write</a:t>
            </a:r>
            <a:br>
              <a:rPr sz="2400" dirty="0"/>
            </a:br>
            <a:r>
              <a:rPr sz="2400" dirty="0"/>
              <a:t/>
            </a:r>
            <a:br>
              <a:rPr sz="2400" dirty="0"/>
            </a:br>
            <a:endParaRPr sz="2400" dirty="0"/>
          </a:p>
          <a:p>
            <a:pPr marL="293914" lvl="0" indent="-293914">
              <a:spcBef>
                <a:spcPts val="500"/>
              </a:spcBef>
              <a:defRPr sz="1800"/>
            </a:pPr>
            <a:r>
              <a:rPr sz="2400" dirty="0"/>
              <a:t>Substituting Δ</a:t>
            </a:r>
            <a:r>
              <a:rPr sz="2400" i="1" dirty="0"/>
              <a:t>t</a:t>
            </a:r>
            <a:r>
              <a:rPr sz="2400" dirty="0"/>
              <a:t> = –Δ</a:t>
            </a:r>
            <a:r>
              <a:rPr sz="2400" i="1" dirty="0"/>
              <a:t>υ</a:t>
            </a:r>
            <a:r>
              <a:rPr sz="2400" i="1" baseline="-25000" dirty="0"/>
              <a:t>x</a:t>
            </a:r>
            <a:r>
              <a:rPr sz="2400" dirty="0"/>
              <a:t>/</a:t>
            </a:r>
            <a:r>
              <a:rPr sz="2400" i="1" dirty="0" smtClean="0"/>
              <a:t>g</a:t>
            </a:r>
            <a:r>
              <a:rPr lang="en-US" sz="2400" i="1" dirty="0" smtClean="0"/>
              <a:t> </a:t>
            </a:r>
            <a:endParaRPr sz="2400" dirty="0"/>
          </a:p>
        </p:txBody>
      </p:sp>
      <p:sp>
        <p:nvSpPr>
          <p:cNvPr id="791" name="Shape 791"/>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7.9: Potential energy near Earth’s surface</a:t>
            </a:r>
          </a:p>
        </p:txBody>
      </p:sp>
      <p:pic>
        <p:nvPicPr>
          <p:cNvPr id="792" name="image46.pdf"/>
          <p:cNvPicPr/>
          <p:nvPr/>
        </p:nvPicPr>
        <p:blipFill>
          <a:blip r:embed="rId3">
            <a:extLst/>
          </a:blip>
          <a:stretch>
            <a:fillRect/>
          </a:stretch>
        </p:blipFill>
        <p:spPr>
          <a:xfrm>
            <a:off x="3651250" y="1749563"/>
            <a:ext cx="1841500" cy="774701"/>
          </a:xfrm>
          <a:prstGeom prst="rect">
            <a:avLst/>
          </a:prstGeom>
          <a:ln w="12700">
            <a:miter lim="400000"/>
          </a:ln>
        </p:spPr>
      </p:pic>
      <p:pic>
        <p:nvPicPr>
          <p:cNvPr id="793" name="image47.pdf"/>
          <p:cNvPicPr/>
          <p:nvPr/>
        </p:nvPicPr>
        <p:blipFill>
          <a:blip r:embed="rId4">
            <a:extLst/>
          </a:blip>
          <a:stretch>
            <a:fillRect/>
          </a:stretch>
        </p:blipFill>
        <p:spPr>
          <a:xfrm>
            <a:off x="3282950" y="3582532"/>
            <a:ext cx="2578100" cy="482601"/>
          </a:xfrm>
          <a:prstGeom prst="rect">
            <a:avLst/>
          </a:prstGeom>
          <a:ln w="12700">
            <a:miter lim="400000"/>
          </a:ln>
        </p:spPr>
      </p:pic>
      <p:pic>
        <p:nvPicPr>
          <p:cNvPr id="795" name="image49.pdf"/>
          <p:cNvPicPr/>
          <p:nvPr/>
        </p:nvPicPr>
        <p:blipFill>
          <a:blip r:embed="rId5">
            <a:extLst/>
          </a:blip>
          <a:stretch>
            <a:fillRect/>
          </a:stretch>
        </p:blipFill>
        <p:spPr>
          <a:xfrm>
            <a:off x="5346084" y="2792328"/>
            <a:ext cx="3175001" cy="482601"/>
          </a:xfrm>
          <a:prstGeom prst="rect">
            <a:avLst/>
          </a:prstGeom>
          <a:ln w="12700">
            <a:miter lim="400000"/>
          </a:ln>
        </p:spPr>
      </p:pic>
      <p:pic>
        <p:nvPicPr>
          <p:cNvPr id="9" name="image50.pdf"/>
          <p:cNvPicPr/>
          <p:nvPr/>
        </p:nvPicPr>
        <p:blipFill>
          <a:blip r:embed="rId6">
            <a:extLst/>
          </a:blip>
          <a:stretch>
            <a:fillRect/>
          </a:stretch>
        </p:blipFill>
        <p:spPr>
          <a:xfrm>
            <a:off x="1777600" y="5034068"/>
            <a:ext cx="4406900" cy="520701"/>
          </a:xfrm>
          <a:prstGeom prst="rect">
            <a:avLst/>
          </a:prstGeom>
          <a:ln w="12700">
            <a:miter lim="400000"/>
          </a:ln>
        </p:spPr>
      </p:pic>
      <p:graphicFrame>
        <p:nvGraphicFramePr>
          <p:cNvPr id="2" name="Object 1"/>
          <p:cNvGraphicFramePr>
            <a:graphicFrameLocks noChangeAspect="1"/>
          </p:cNvGraphicFramePr>
          <p:nvPr>
            <p:extLst>
              <p:ext uri="{D42A27DB-BD31-4B8C-83A1-F6EECF244321}">
                <p14:modId xmlns:p14="http://schemas.microsoft.com/office/powerpoint/2010/main" val="2148101191"/>
              </p:ext>
            </p:extLst>
          </p:nvPr>
        </p:nvGraphicFramePr>
        <p:xfrm>
          <a:off x="3694113" y="4305300"/>
          <a:ext cx="1717675" cy="441325"/>
        </p:xfrm>
        <a:graphic>
          <a:graphicData uri="http://schemas.openxmlformats.org/presentationml/2006/ole">
            <mc:AlternateContent xmlns:mc="http://schemas.openxmlformats.org/markup-compatibility/2006">
              <mc:Choice xmlns:v="urn:schemas-microsoft-com:vml" Requires="v">
                <p:oleObj spid="_x0000_s1070" name="Equation" r:id="rId7" imgW="889000" imgH="228600" progId="Equation.3">
                  <p:embed/>
                </p:oleObj>
              </mc:Choice>
              <mc:Fallback>
                <p:oleObj name="Equation" r:id="rId7" imgW="889000" imgH="228600" progId="Equation.3">
                  <p:embed/>
                  <p:pic>
                    <p:nvPicPr>
                      <p:cNvPr id="0" name=""/>
                      <p:cNvPicPr/>
                      <p:nvPr/>
                    </p:nvPicPr>
                    <p:blipFill>
                      <a:blip r:embed="rId8"/>
                      <a:stretch>
                        <a:fillRect/>
                      </a:stretch>
                    </p:blipFill>
                    <p:spPr>
                      <a:xfrm>
                        <a:off x="3694113" y="4305300"/>
                        <a:ext cx="1717675" cy="4413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57363197"/>
              </p:ext>
            </p:extLst>
          </p:nvPr>
        </p:nvGraphicFramePr>
        <p:xfrm>
          <a:off x="2057479" y="3609724"/>
          <a:ext cx="1054100" cy="441325"/>
        </p:xfrm>
        <a:graphic>
          <a:graphicData uri="http://schemas.openxmlformats.org/presentationml/2006/ole">
            <mc:AlternateContent xmlns:mc="http://schemas.openxmlformats.org/markup-compatibility/2006">
              <mc:Choice xmlns:v="urn:schemas-microsoft-com:vml" Requires="v">
                <p:oleObj spid="_x0000_s1071" name="Equation" r:id="rId9" imgW="546100" imgH="228600" progId="Equation.3">
                  <p:embed/>
                </p:oleObj>
              </mc:Choice>
              <mc:Fallback>
                <p:oleObj name="Equation" r:id="rId9" imgW="546100" imgH="228600" progId="Equation.3">
                  <p:embed/>
                  <p:pic>
                    <p:nvPicPr>
                      <p:cNvPr id="0" name=""/>
                      <p:cNvPicPr/>
                      <p:nvPr/>
                    </p:nvPicPr>
                    <p:blipFill>
                      <a:blip r:embed="rId10"/>
                      <a:stretch>
                        <a:fillRect/>
                      </a:stretch>
                    </p:blipFill>
                    <p:spPr>
                      <a:xfrm>
                        <a:off x="2057479" y="3609724"/>
                        <a:ext cx="1054100" cy="441325"/>
                      </a:xfrm>
                      <a:prstGeom prst="rect">
                        <a:avLst/>
                      </a:prstGeom>
                    </p:spPr>
                  </p:pic>
                </p:oleObj>
              </mc:Fallback>
            </mc:AlternateContent>
          </a:graphicData>
        </a:graphic>
      </p:graphicFrame>
    </p:spTree>
    <p:extLst>
      <p:ext uri="{BB962C8B-B14F-4D97-AF65-F5344CB8AC3E}">
        <p14:creationId xmlns:p14="http://schemas.microsoft.com/office/powerpoint/2010/main" val="348317920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229" name="Shape 229"/>
          <p:cNvSpPr>
            <a:spLocks noGrp="1"/>
          </p:cNvSpPr>
          <p:nvPr>
            <p:ph type="body" idx="1"/>
          </p:nvPr>
        </p:nvSpPr>
        <p:spPr>
          <a:xfrm>
            <a:off x="365125" y="1170432"/>
            <a:ext cx="8229600" cy="5422393"/>
          </a:xfrm>
          <a:prstGeom prst="rect">
            <a:avLst/>
          </a:prstGeom>
        </p:spPr>
        <p:txBody>
          <a:bodyPr lIns="0" tIns="0" rIns="0" bIns="0">
            <a:normAutofit/>
          </a:bodyPr>
          <a:lstStyle/>
          <a:p>
            <a:pPr lvl="0">
              <a:defRPr sz="1800"/>
            </a:pPr>
            <a:r>
              <a:rPr sz="2800"/>
              <a:t>Interactions are mutual influences between two objects that produce change, either change in motion or physical change. </a:t>
            </a:r>
          </a:p>
          <a:p>
            <a:pPr lvl="0">
              <a:defRPr sz="1800"/>
            </a:pPr>
            <a:r>
              <a:rPr sz="2800"/>
              <a:t>The figure below shows an interaction between two carts linked by a spring.</a:t>
            </a:r>
          </a:p>
        </p:txBody>
      </p:sp>
      <p:sp>
        <p:nvSpPr>
          <p:cNvPr id="230" name="Shape 230"/>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7.1: The effects of interactions</a:t>
            </a:r>
          </a:p>
        </p:txBody>
      </p:sp>
      <p:pic>
        <p:nvPicPr>
          <p:cNvPr id="231" name="image9.jpeg" descr="07_01_Figure.jpg"/>
          <p:cNvPicPr/>
          <p:nvPr/>
        </p:nvPicPr>
        <p:blipFill>
          <a:blip r:embed="rId2">
            <a:extLst/>
          </a:blip>
          <a:srcRect b="3507"/>
          <a:stretch>
            <a:fillRect/>
          </a:stretch>
        </p:blipFill>
        <p:spPr>
          <a:xfrm>
            <a:off x="2000595" y="3544487"/>
            <a:ext cx="5142810" cy="3200401"/>
          </a:xfrm>
          <a:prstGeom prst="rect">
            <a:avLst/>
          </a:prstGeom>
          <a:ln w="12700">
            <a:miter lim="400000"/>
          </a:ln>
        </p:spPr>
      </p:pic>
    </p:spTree>
  </p:cSld>
  <p:clrMapOvr>
    <a:masterClrMapping/>
  </p:clrMapOvr>
  <p:transition xmlns:p14="http://schemas.microsoft.com/office/powerpoint/2010/mai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Shape 797"/>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799" name="Shape 799"/>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7.9: Potential energy near Earth’s surface</a:t>
            </a:r>
          </a:p>
        </p:txBody>
      </p:sp>
      <p:pic>
        <p:nvPicPr>
          <p:cNvPr id="800" name="image50.pdf"/>
          <p:cNvPicPr/>
          <p:nvPr/>
        </p:nvPicPr>
        <p:blipFill>
          <a:blip r:embed="rId3">
            <a:extLst/>
          </a:blip>
          <a:stretch>
            <a:fillRect/>
          </a:stretch>
        </p:blipFill>
        <p:spPr>
          <a:xfrm>
            <a:off x="2502235" y="1170432"/>
            <a:ext cx="4406900" cy="520701"/>
          </a:xfrm>
          <a:prstGeom prst="rect">
            <a:avLst/>
          </a:prstGeom>
          <a:ln w="12700">
            <a:miter lim="400000"/>
          </a:ln>
        </p:spPr>
      </p:pic>
      <p:pic>
        <p:nvPicPr>
          <p:cNvPr id="801" name="image51.pdf"/>
          <p:cNvPicPr/>
          <p:nvPr/>
        </p:nvPicPr>
        <p:blipFill>
          <a:blip r:embed="rId4">
            <a:extLst/>
          </a:blip>
          <a:stretch>
            <a:fillRect/>
          </a:stretch>
        </p:blipFill>
        <p:spPr>
          <a:xfrm>
            <a:off x="1160044" y="1965302"/>
            <a:ext cx="6235700" cy="520701"/>
          </a:xfrm>
          <a:prstGeom prst="rect">
            <a:avLst/>
          </a:prstGeom>
          <a:ln w="12700">
            <a:miter lim="400000"/>
          </a:ln>
        </p:spPr>
      </p:pic>
      <p:graphicFrame>
        <p:nvGraphicFramePr>
          <p:cNvPr id="2" name="Object 1"/>
          <p:cNvGraphicFramePr>
            <a:graphicFrameLocks noChangeAspect="1"/>
          </p:cNvGraphicFramePr>
          <p:nvPr>
            <p:extLst>
              <p:ext uri="{D42A27DB-BD31-4B8C-83A1-F6EECF244321}">
                <p14:modId xmlns:p14="http://schemas.microsoft.com/office/powerpoint/2010/main" val="3199327836"/>
              </p:ext>
            </p:extLst>
          </p:nvPr>
        </p:nvGraphicFramePr>
        <p:xfrm>
          <a:off x="2919662" y="2487339"/>
          <a:ext cx="2771213" cy="894871"/>
        </p:xfrm>
        <a:graphic>
          <a:graphicData uri="http://schemas.openxmlformats.org/presentationml/2006/ole">
            <mc:AlternateContent xmlns:mc="http://schemas.openxmlformats.org/markup-compatibility/2006">
              <mc:Choice xmlns:v="urn:schemas-microsoft-com:vml" Requires="v">
                <p:oleObj spid="_x0000_s2071" name="Equation" r:id="rId5" imgW="1219200" imgH="393700" progId="Equation.3">
                  <p:embed/>
                </p:oleObj>
              </mc:Choice>
              <mc:Fallback>
                <p:oleObj name="Equation" r:id="rId5" imgW="1219200" imgH="393700" progId="Equation.3">
                  <p:embed/>
                  <p:pic>
                    <p:nvPicPr>
                      <p:cNvPr id="0" name=""/>
                      <p:cNvPicPr/>
                      <p:nvPr/>
                    </p:nvPicPr>
                    <p:blipFill>
                      <a:blip r:embed="rId6"/>
                      <a:stretch>
                        <a:fillRect/>
                      </a:stretch>
                    </p:blipFill>
                    <p:spPr>
                      <a:xfrm>
                        <a:off x="2919662" y="2487339"/>
                        <a:ext cx="2771213" cy="894871"/>
                      </a:xfrm>
                      <a:prstGeom prst="rect">
                        <a:avLst/>
                      </a:prstGeom>
                    </p:spPr>
                  </p:pic>
                </p:oleObj>
              </mc:Fallback>
            </mc:AlternateContent>
          </a:graphicData>
        </a:graphic>
      </p:graphicFrame>
      <p:sp>
        <p:nvSpPr>
          <p:cNvPr id="3" name="Text Placeholder 2"/>
          <p:cNvSpPr>
            <a:spLocks noGrp="1"/>
          </p:cNvSpPr>
          <p:nvPr>
            <p:ph type="body" idx="1"/>
          </p:nvPr>
        </p:nvSpPr>
        <p:spPr>
          <a:xfrm>
            <a:off x="562643" y="6030501"/>
            <a:ext cx="8229600" cy="3016076"/>
          </a:xfrm>
        </p:spPr>
        <p:txBody>
          <a:bodyPr/>
          <a:lstStyle/>
          <a:p>
            <a:endParaRPr lang="en-US" dirty="0"/>
          </a:p>
        </p:txBody>
      </p:sp>
      <p:sp>
        <p:nvSpPr>
          <p:cNvPr id="4" name="Rectangle 3"/>
          <p:cNvSpPr/>
          <p:nvPr/>
        </p:nvSpPr>
        <p:spPr>
          <a:xfrm>
            <a:off x="2919662" y="3504092"/>
            <a:ext cx="2656242" cy="523220"/>
          </a:xfrm>
          <a:prstGeom prst="rect">
            <a:avLst/>
          </a:prstGeom>
        </p:spPr>
        <p:txBody>
          <a:bodyPr wrap="square">
            <a:spAutoFit/>
          </a:bodyPr>
          <a:lstStyle/>
          <a:p>
            <a:pPr lvl="0" algn="ctr">
              <a:spcBef>
                <a:spcPts val="500"/>
              </a:spcBef>
              <a:defRPr sz="1800"/>
            </a:pPr>
            <a:r>
              <a:rPr lang="el-GR" sz="2800" dirty="0">
                <a:latin typeface="Times New Roman"/>
                <a:ea typeface="Times New Roman"/>
                <a:cs typeface="Times New Roman"/>
                <a:sym typeface="Times New Roman"/>
              </a:rPr>
              <a:t>Δ</a:t>
            </a:r>
            <a:r>
              <a:rPr lang="el-GR" sz="2800" i="1" dirty="0">
                <a:latin typeface="Times New Roman"/>
                <a:ea typeface="Times New Roman"/>
                <a:cs typeface="Times New Roman"/>
                <a:sym typeface="Times New Roman"/>
              </a:rPr>
              <a:t>U</a:t>
            </a:r>
            <a:r>
              <a:rPr lang="el-GR" sz="2800" i="1" baseline="30000" dirty="0">
                <a:latin typeface="Times New Roman"/>
                <a:ea typeface="Times New Roman"/>
                <a:cs typeface="Times New Roman"/>
                <a:sym typeface="Times New Roman"/>
              </a:rPr>
              <a:t>G</a:t>
            </a:r>
            <a:r>
              <a:rPr lang="el-GR" sz="2800" dirty="0">
                <a:latin typeface="Times New Roman"/>
                <a:ea typeface="Times New Roman"/>
                <a:cs typeface="Times New Roman"/>
                <a:sym typeface="Times New Roman"/>
              </a:rPr>
              <a:t> + Δ</a:t>
            </a:r>
            <a:r>
              <a:rPr lang="el-GR" sz="2800" i="1" dirty="0">
                <a:latin typeface="Times New Roman"/>
                <a:ea typeface="Times New Roman"/>
                <a:cs typeface="Times New Roman"/>
                <a:sym typeface="Times New Roman"/>
              </a:rPr>
              <a:t>K</a:t>
            </a:r>
            <a:r>
              <a:rPr lang="el-GR" sz="2800" baseline="-25000" dirty="0">
                <a:latin typeface="Times New Roman"/>
                <a:ea typeface="Times New Roman"/>
                <a:cs typeface="Times New Roman"/>
                <a:sym typeface="Times New Roman"/>
              </a:rPr>
              <a:t>b</a:t>
            </a:r>
            <a:r>
              <a:rPr lang="el-GR" sz="2800" dirty="0">
                <a:latin typeface="Times New Roman"/>
                <a:ea typeface="Times New Roman"/>
                <a:cs typeface="Times New Roman"/>
                <a:sym typeface="Times New Roman"/>
              </a:rPr>
              <a:t> = 0</a:t>
            </a:r>
            <a:endParaRPr lang="el-GR" sz="2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50805992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813" name="Shape 813"/>
          <p:cNvSpPr>
            <a:spLocks noGrp="1"/>
          </p:cNvSpPr>
          <p:nvPr>
            <p:ph type="title"/>
          </p:nvPr>
        </p:nvSpPr>
        <p:spPr>
          <a:xfrm>
            <a:off x="0" y="1170432"/>
            <a:ext cx="9144000" cy="1015664"/>
          </a:xfrm>
          <a:prstGeom prst="rect">
            <a:avLst/>
          </a:prstGeom>
        </p:spPr>
        <p:txBody>
          <a:bodyPr lIns="0" tIns="0" rIns="0" bIns="0">
            <a:normAutofit/>
          </a:bodyPr>
          <a:lstStyle/>
          <a:p>
            <a:pPr lvl="0">
              <a:defRPr sz="1800" b="0">
                <a:solidFill>
                  <a:srgbClr val="000000"/>
                </a:solidFill>
              </a:defRPr>
            </a:pPr>
            <a:r>
              <a:rPr sz="3000" b="1">
                <a:solidFill>
                  <a:srgbClr val="AF2A42"/>
                </a:solidFill>
              </a:rPr>
              <a:t>Example 7.5 Path independence of gravitational potential energy</a:t>
            </a:r>
          </a:p>
        </p:txBody>
      </p:sp>
      <p:sp>
        <p:nvSpPr>
          <p:cNvPr id="814" name="Shape 814"/>
          <p:cNvSpPr>
            <a:spLocks noGrp="1"/>
          </p:cNvSpPr>
          <p:nvPr>
            <p:ph type="body" idx="1"/>
          </p:nvPr>
        </p:nvSpPr>
        <p:spPr>
          <a:xfrm>
            <a:off x="365125" y="2368295"/>
            <a:ext cx="4701507" cy="4233673"/>
          </a:xfrm>
          <a:prstGeom prst="rect">
            <a:avLst/>
          </a:prstGeom>
        </p:spPr>
        <p:txBody>
          <a:bodyPr lIns="0" tIns="0" rIns="0" bIns="0">
            <a:normAutofit lnSpcReduction="10000"/>
          </a:bodyPr>
          <a:lstStyle/>
          <a:p>
            <a:pPr marL="0" indent="0">
              <a:buSzTx/>
              <a:buNone/>
              <a:defRPr sz="1800"/>
            </a:pPr>
            <a:r>
              <a:rPr sz="2800" dirty="0"/>
              <a:t>Ball A is released from rest at a height </a:t>
            </a:r>
            <a:r>
              <a:rPr sz="2800" i="1" dirty="0"/>
              <a:t>h</a:t>
            </a:r>
            <a:r>
              <a:rPr sz="2800" dirty="0"/>
              <a:t> above the ground. Ball B is launched upward from the same height at initial speed </a:t>
            </a:r>
            <a:r>
              <a:rPr sz="2800" i="1" dirty="0"/>
              <a:t>υ</a:t>
            </a:r>
            <a:r>
              <a:rPr sz="2800" i="1" baseline="-25000" dirty="0"/>
              <a:t>B</a:t>
            </a:r>
            <a:r>
              <a:rPr sz="2800" baseline="-25000" dirty="0"/>
              <a:t>,i</a:t>
            </a:r>
            <a:r>
              <a:rPr sz="2800" dirty="0"/>
              <a:t>. The two balls have the same inertia </a:t>
            </a:r>
            <a:r>
              <a:rPr sz="2800" i="1" dirty="0"/>
              <a:t>m</a:t>
            </a:r>
            <a:r>
              <a:rPr sz="2800" dirty="0" smtClean="0"/>
              <a:t>.</a:t>
            </a:r>
            <a:endParaRPr lang="en-US" sz="2800" dirty="0" smtClean="0"/>
          </a:p>
          <a:p>
            <a:pPr marL="0" indent="0">
              <a:buSzTx/>
              <a:buNone/>
              <a:defRPr sz="1800"/>
            </a:pPr>
            <a:r>
              <a:rPr sz="2800" dirty="0" smtClean="0"/>
              <a:t> </a:t>
            </a:r>
            <a:endParaRPr lang="en-US" sz="2800" dirty="0" smtClean="0"/>
          </a:p>
          <a:p>
            <a:pPr marL="0" indent="0">
              <a:buSzTx/>
              <a:buNone/>
              <a:defRPr sz="1800"/>
            </a:pPr>
            <a:r>
              <a:rPr lang="en-US" sz="2400" dirty="0" smtClean="0"/>
              <a:t>(</a:t>
            </a:r>
            <a:r>
              <a:rPr lang="en-US" sz="2400" i="1" dirty="0"/>
              <a:t>a</a:t>
            </a:r>
            <a:r>
              <a:rPr lang="en-US" sz="2400" dirty="0"/>
              <a:t>) Using kinematics, show that the change in kinetic energy is the same for both balls</a:t>
            </a:r>
            <a:r>
              <a:rPr lang="en-US" dirty="0"/>
              <a:t>.</a:t>
            </a:r>
          </a:p>
          <a:p>
            <a:pPr marL="0" lvl="0" indent="0">
              <a:buSzTx/>
              <a:buNone/>
              <a:defRPr sz="1800"/>
            </a:pPr>
            <a:endParaRPr sz="2800" dirty="0"/>
          </a:p>
        </p:txBody>
      </p:sp>
      <p:sp>
        <p:nvSpPr>
          <p:cNvPr id="815" name="Shape 815"/>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7.9: Potential energy near Earth’s surface</a:t>
            </a:r>
          </a:p>
        </p:txBody>
      </p:sp>
      <p:pic>
        <p:nvPicPr>
          <p:cNvPr id="7" name="image52.jpeg" descr="07_29_Figure.jpg"/>
          <p:cNvPicPr/>
          <p:nvPr/>
        </p:nvPicPr>
        <p:blipFill>
          <a:blip r:embed="rId2">
            <a:extLst/>
          </a:blip>
          <a:srcRect b="2656"/>
          <a:stretch>
            <a:fillRect/>
          </a:stretch>
        </p:blipFill>
        <p:spPr>
          <a:xfrm>
            <a:off x="5253259" y="2526764"/>
            <a:ext cx="4259152" cy="3822777"/>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813" name="Shape 813"/>
          <p:cNvSpPr>
            <a:spLocks noGrp="1"/>
          </p:cNvSpPr>
          <p:nvPr>
            <p:ph type="title"/>
          </p:nvPr>
        </p:nvSpPr>
        <p:spPr>
          <a:xfrm>
            <a:off x="0" y="1170432"/>
            <a:ext cx="9144000" cy="257061"/>
          </a:xfrm>
          <a:prstGeom prst="rect">
            <a:avLst/>
          </a:prstGeom>
        </p:spPr>
        <p:txBody>
          <a:bodyPr lIns="0" tIns="0" rIns="0" bIns="0">
            <a:normAutofit/>
          </a:bodyPr>
          <a:lstStyle/>
          <a:p>
            <a:pPr lvl="0">
              <a:defRPr sz="1800" b="0">
                <a:solidFill>
                  <a:srgbClr val="000000"/>
                </a:solidFill>
              </a:defRPr>
            </a:pPr>
            <a:r>
              <a:rPr sz="1400" b="1">
                <a:solidFill>
                  <a:srgbClr val="AF2A42"/>
                </a:solidFill>
              </a:rPr>
              <a:t>Example 7.5 Path independence of gravitational potential energy</a:t>
            </a:r>
          </a:p>
        </p:txBody>
      </p:sp>
      <p:sp>
        <p:nvSpPr>
          <p:cNvPr id="815" name="Shape 815"/>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7.9: Potential energy near Earth’s surface</a:t>
            </a:r>
          </a:p>
        </p:txBody>
      </p:sp>
      <p:pic>
        <p:nvPicPr>
          <p:cNvPr id="3" name="Picture 2" descr="IMG_4128.JPG"/>
          <p:cNvPicPr>
            <a:picLocks noChangeAspect="1"/>
          </p:cNvPicPr>
          <p:nvPr/>
        </p:nvPicPr>
        <p:blipFill rotWithShape="1">
          <a:blip r:embed="rId2" cstate="print">
            <a:extLst>
              <a:ext uri="{28A0092B-C50C-407E-A947-70E740481C1C}">
                <a14:useLocalDpi xmlns:a14="http://schemas.microsoft.com/office/drawing/2010/main" val="0"/>
              </a:ext>
            </a:extLst>
          </a:blip>
          <a:srcRect l="7364" r="23306"/>
          <a:stretch/>
        </p:blipFill>
        <p:spPr>
          <a:xfrm rot="5400000">
            <a:off x="1983763" y="1433721"/>
            <a:ext cx="4668391" cy="5050217"/>
          </a:xfrm>
          <a:prstGeom prst="rect">
            <a:avLst/>
          </a:prstGeom>
        </p:spPr>
      </p:pic>
    </p:spTree>
    <p:extLst>
      <p:ext uri="{BB962C8B-B14F-4D97-AF65-F5344CB8AC3E}">
        <p14:creationId xmlns:p14="http://schemas.microsoft.com/office/powerpoint/2010/main" val="33252373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813" name="Shape 813"/>
          <p:cNvSpPr>
            <a:spLocks noGrp="1"/>
          </p:cNvSpPr>
          <p:nvPr>
            <p:ph type="title"/>
          </p:nvPr>
        </p:nvSpPr>
        <p:spPr>
          <a:xfrm>
            <a:off x="0" y="1170432"/>
            <a:ext cx="3697752" cy="1033091"/>
          </a:xfrm>
          <a:prstGeom prst="rect">
            <a:avLst/>
          </a:prstGeom>
        </p:spPr>
        <p:txBody>
          <a:bodyPr lIns="0" tIns="0" rIns="0" bIns="0">
            <a:normAutofit/>
          </a:bodyPr>
          <a:lstStyle/>
          <a:p>
            <a:pPr lvl="0">
              <a:defRPr sz="1800" b="0">
                <a:solidFill>
                  <a:srgbClr val="000000"/>
                </a:solidFill>
              </a:defRPr>
            </a:pPr>
            <a:r>
              <a:rPr sz="1400" b="1">
                <a:solidFill>
                  <a:srgbClr val="AF2A42"/>
                </a:solidFill>
              </a:rPr>
              <a:t>Example 7.5 Path independence of gravitational potential energy</a:t>
            </a:r>
          </a:p>
        </p:txBody>
      </p:sp>
      <p:sp>
        <p:nvSpPr>
          <p:cNvPr id="815" name="Shape 815"/>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7.9: Potential energy near Earth’s surface</a:t>
            </a:r>
          </a:p>
        </p:txBody>
      </p:sp>
      <p:pic>
        <p:nvPicPr>
          <p:cNvPr id="2" name="Picture 1" descr="IMG_4129.JPG"/>
          <p:cNvPicPr>
            <a:picLocks noChangeAspect="1"/>
          </p:cNvPicPr>
          <p:nvPr/>
        </p:nvPicPr>
        <p:blipFill rotWithShape="1">
          <a:blip r:embed="rId2" cstate="print">
            <a:extLst>
              <a:ext uri="{28A0092B-C50C-407E-A947-70E740481C1C}">
                <a14:useLocalDpi xmlns:a14="http://schemas.microsoft.com/office/drawing/2010/main" val="0"/>
              </a:ext>
            </a:extLst>
          </a:blip>
          <a:srcRect l="3922" t="7195" r="2953"/>
          <a:stretch/>
        </p:blipFill>
        <p:spPr>
          <a:xfrm rot="5400000">
            <a:off x="3351298" y="1631803"/>
            <a:ext cx="5996755" cy="4482124"/>
          </a:xfrm>
          <a:prstGeom prst="rect">
            <a:avLst/>
          </a:prstGeom>
        </p:spPr>
      </p:pic>
    </p:spTree>
    <p:extLst>
      <p:ext uri="{BB962C8B-B14F-4D97-AF65-F5344CB8AC3E}">
        <p14:creationId xmlns:p14="http://schemas.microsoft.com/office/powerpoint/2010/main" val="35133579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813" name="Shape 813"/>
          <p:cNvSpPr>
            <a:spLocks noGrp="1"/>
          </p:cNvSpPr>
          <p:nvPr>
            <p:ph type="title"/>
          </p:nvPr>
        </p:nvSpPr>
        <p:spPr>
          <a:xfrm>
            <a:off x="0" y="1170432"/>
            <a:ext cx="9144000" cy="257061"/>
          </a:xfrm>
          <a:prstGeom prst="rect">
            <a:avLst/>
          </a:prstGeom>
        </p:spPr>
        <p:txBody>
          <a:bodyPr lIns="0" tIns="0" rIns="0" bIns="0">
            <a:normAutofit/>
          </a:bodyPr>
          <a:lstStyle/>
          <a:p>
            <a:pPr lvl="0">
              <a:defRPr sz="1800" b="0">
                <a:solidFill>
                  <a:srgbClr val="000000"/>
                </a:solidFill>
              </a:defRPr>
            </a:pPr>
            <a:r>
              <a:rPr sz="1400" b="1">
                <a:solidFill>
                  <a:srgbClr val="AF2A42"/>
                </a:solidFill>
              </a:rPr>
              <a:t>Example 7.5 Path independence of gravitational potential energy</a:t>
            </a:r>
          </a:p>
        </p:txBody>
      </p:sp>
      <p:sp>
        <p:nvSpPr>
          <p:cNvPr id="815" name="Shape 815"/>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7.9: Potential energy near Earth’s surface</a:t>
            </a:r>
          </a:p>
        </p:txBody>
      </p:sp>
      <p:pic>
        <p:nvPicPr>
          <p:cNvPr id="2" name="Picture 1" descr="IMG_4130.JPG"/>
          <p:cNvPicPr>
            <a:picLocks noChangeAspect="1"/>
          </p:cNvPicPr>
          <p:nvPr/>
        </p:nvPicPr>
        <p:blipFill rotWithShape="1">
          <a:blip r:embed="rId2" cstate="print">
            <a:extLst>
              <a:ext uri="{28A0092B-C50C-407E-A947-70E740481C1C}">
                <a14:useLocalDpi xmlns:a14="http://schemas.microsoft.com/office/drawing/2010/main" val="0"/>
              </a:ext>
            </a:extLst>
          </a:blip>
          <a:srcRect r="57071"/>
          <a:stretch/>
        </p:blipFill>
        <p:spPr>
          <a:xfrm rot="5400000">
            <a:off x="2609293" y="229145"/>
            <a:ext cx="3925415" cy="6858000"/>
          </a:xfrm>
          <a:prstGeom prst="rect">
            <a:avLst/>
          </a:prstGeom>
        </p:spPr>
      </p:pic>
    </p:spTree>
    <p:extLst>
      <p:ext uri="{BB962C8B-B14F-4D97-AF65-F5344CB8AC3E}">
        <p14:creationId xmlns:p14="http://schemas.microsoft.com/office/powerpoint/2010/main" val="18905998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Shape 899"/>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900" name="Shape 900"/>
          <p:cNvSpPr>
            <a:spLocks noGrp="1"/>
          </p:cNvSpPr>
          <p:nvPr>
            <p:ph type="body" idx="1"/>
          </p:nvPr>
        </p:nvSpPr>
        <p:spPr>
          <a:xfrm>
            <a:off x="365125" y="1170432"/>
            <a:ext cx="8229600" cy="5422393"/>
          </a:xfrm>
          <a:prstGeom prst="rect">
            <a:avLst/>
          </a:prstGeom>
        </p:spPr>
        <p:txBody>
          <a:bodyPr lIns="0" tIns="0" rIns="0" bIns="0">
            <a:normAutofit/>
          </a:bodyPr>
          <a:lstStyle/>
          <a:p>
            <a:pPr marL="269421" lvl="0" indent="-269421">
              <a:spcBef>
                <a:spcPts val="500"/>
              </a:spcBef>
              <a:defRPr sz="1800"/>
            </a:pPr>
            <a:r>
              <a:rPr sz="2200" dirty="0"/>
              <a:t>An example of a dissipative interaction is shown below:</a:t>
            </a:r>
          </a:p>
          <a:p>
            <a:pPr marL="726621" lvl="1" indent="-269421">
              <a:spcBef>
                <a:spcPts val="500"/>
              </a:spcBef>
              <a:defRPr sz="1800"/>
            </a:pPr>
            <a:r>
              <a:rPr sz="2200" dirty="0"/>
              <a:t>Dissipative interactions are </a:t>
            </a:r>
            <a:r>
              <a:rPr sz="2200" dirty="0">
                <a:solidFill>
                  <a:srgbClr val="FF0000"/>
                </a:solidFill>
              </a:rPr>
              <a:t>irreversible</a:t>
            </a:r>
            <a:r>
              <a:rPr sz="2200" dirty="0"/>
              <a:t>.</a:t>
            </a:r>
          </a:p>
          <a:p>
            <a:pPr marL="726621" lvl="1" indent="-269421">
              <a:spcBef>
                <a:spcPts val="500"/>
              </a:spcBef>
              <a:defRPr sz="1800"/>
            </a:pPr>
            <a:r>
              <a:rPr sz="2200" dirty="0"/>
              <a:t>There is a change in thermal energy in dissipative interactions.</a:t>
            </a:r>
          </a:p>
        </p:txBody>
      </p:sp>
      <p:sp>
        <p:nvSpPr>
          <p:cNvPr id="901" name="Shape 901"/>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Section 7.10: Dissipative interactions</a:t>
            </a:r>
          </a:p>
        </p:txBody>
      </p:sp>
      <p:pic>
        <p:nvPicPr>
          <p:cNvPr id="902" name="image60.jpeg" descr="07_30_Figure.jpg"/>
          <p:cNvPicPr/>
          <p:nvPr/>
        </p:nvPicPr>
        <p:blipFill rotWithShape="1">
          <a:blip r:embed="rId2">
            <a:extLst/>
          </a:blip>
          <a:srcRect r="49748" b="2604"/>
          <a:stretch/>
        </p:blipFill>
        <p:spPr>
          <a:xfrm>
            <a:off x="1778001" y="2352840"/>
            <a:ext cx="3034632" cy="4494629"/>
          </a:xfrm>
          <a:prstGeom prst="rect">
            <a:avLst/>
          </a:prstGeom>
          <a:ln w="12700">
            <a:miter lim="400000"/>
          </a:ln>
        </p:spPr>
      </p:pic>
      <p:pic>
        <p:nvPicPr>
          <p:cNvPr id="6" name="image60.jpeg" descr="07_30_Figure.jpg"/>
          <p:cNvPicPr/>
          <p:nvPr/>
        </p:nvPicPr>
        <p:blipFill rotWithShape="1">
          <a:blip r:embed="rId2">
            <a:extLst/>
          </a:blip>
          <a:srcRect l="50656" b="2604"/>
          <a:stretch/>
        </p:blipFill>
        <p:spPr>
          <a:xfrm>
            <a:off x="4932947" y="2352840"/>
            <a:ext cx="2900948" cy="449463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Shape 960"/>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961" name="Shape 961"/>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7.10: Dissipative interactions</a:t>
            </a:r>
          </a:p>
        </p:txBody>
      </p:sp>
      <p:sp>
        <p:nvSpPr>
          <p:cNvPr id="962" name="Shape 962"/>
          <p:cNvSpPr/>
          <p:nvPr/>
        </p:nvSpPr>
        <p:spPr>
          <a:xfrm>
            <a:off x="0" y="1170432"/>
            <a:ext cx="4483768" cy="490390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93914" lvl="0" indent="-293914">
              <a:spcBef>
                <a:spcPts val="500"/>
              </a:spcBef>
              <a:buClr>
                <a:srgbClr val="AF2A42"/>
              </a:buClr>
              <a:buSzPct val="100000"/>
              <a:buFont typeface="Arial"/>
              <a:buChar char="•"/>
              <a:defRPr sz="1800"/>
            </a:pPr>
            <a:r>
              <a:rPr sz="2400" dirty="0">
                <a:latin typeface="Times New Roman"/>
                <a:ea typeface="Times New Roman"/>
                <a:cs typeface="Times New Roman"/>
                <a:sym typeface="Times New Roman"/>
              </a:rPr>
              <a:t>The figure below shows an </a:t>
            </a:r>
            <a:r>
              <a:rPr sz="2400" dirty="0">
                <a:solidFill>
                  <a:srgbClr val="FF0000"/>
                </a:solidFill>
                <a:latin typeface="Times New Roman"/>
                <a:ea typeface="Times New Roman"/>
                <a:cs typeface="Times New Roman"/>
                <a:sym typeface="Times New Roman"/>
              </a:rPr>
              <a:t>explosive</a:t>
            </a:r>
            <a:r>
              <a:rPr sz="2400" dirty="0">
                <a:latin typeface="Times New Roman"/>
                <a:ea typeface="Times New Roman"/>
                <a:cs typeface="Times New Roman"/>
                <a:sym typeface="Times New Roman"/>
              </a:rPr>
              <a:t> separation.</a:t>
            </a:r>
            <a:endParaRPr sz="2800" dirty="0">
              <a:latin typeface="Times New Roman"/>
              <a:ea typeface="Times New Roman"/>
              <a:cs typeface="Times New Roman"/>
              <a:sym typeface="Times New Roman"/>
            </a:endParaRPr>
          </a:p>
          <a:p>
            <a:pPr marL="293914" lvl="0" indent="-293914">
              <a:spcBef>
                <a:spcPts val="500"/>
              </a:spcBef>
              <a:buClr>
                <a:srgbClr val="AF2A42"/>
              </a:buClr>
              <a:buSzPct val="100000"/>
              <a:buFont typeface="Arial"/>
              <a:buChar char="•"/>
              <a:defRPr sz="1800"/>
            </a:pPr>
            <a:r>
              <a:rPr sz="2400" dirty="0">
                <a:latin typeface="Times New Roman"/>
                <a:ea typeface="Times New Roman"/>
                <a:cs typeface="Times New Roman"/>
                <a:sym typeface="Times New Roman"/>
              </a:rPr>
              <a:t>The interaction is </a:t>
            </a:r>
            <a:r>
              <a:rPr sz="2400" dirty="0">
                <a:solidFill>
                  <a:srgbClr val="FF0000"/>
                </a:solidFill>
                <a:latin typeface="Times New Roman"/>
                <a:ea typeface="Times New Roman"/>
                <a:cs typeface="Times New Roman"/>
                <a:sym typeface="Times New Roman"/>
              </a:rPr>
              <a:t>reversible</a:t>
            </a:r>
            <a:r>
              <a:rPr sz="2400" dirty="0">
                <a:latin typeface="Times New Roman"/>
                <a:ea typeface="Times New Roman"/>
                <a:cs typeface="Times New Roman"/>
                <a:sym typeface="Times New Roman"/>
              </a:rPr>
              <a:t> because one form of coherent energy (elastic potential energy) is converted to another form of coherent energy (kinetic energy). </a:t>
            </a:r>
            <a:endParaRPr sz="2800" dirty="0">
              <a:latin typeface="Times New Roman"/>
              <a:ea typeface="Times New Roman"/>
              <a:cs typeface="Times New Roman"/>
              <a:sym typeface="Times New Roman"/>
            </a:endParaRPr>
          </a:p>
          <a:p>
            <a:pPr marL="293914" lvl="0" indent="-293914">
              <a:spcBef>
                <a:spcPts val="500"/>
              </a:spcBef>
              <a:buClr>
                <a:srgbClr val="AF2A42"/>
              </a:buClr>
              <a:buSzPct val="100000"/>
              <a:buFont typeface="Arial"/>
              <a:buChar char="•"/>
              <a:defRPr sz="1800"/>
            </a:pPr>
            <a:r>
              <a:rPr sz="2400" dirty="0">
                <a:latin typeface="Times New Roman"/>
                <a:ea typeface="Times New Roman"/>
                <a:cs typeface="Times New Roman"/>
                <a:sym typeface="Times New Roman"/>
              </a:rPr>
              <a:t>This type of </a:t>
            </a:r>
            <a:r>
              <a:rPr sz="2400" dirty="0">
                <a:solidFill>
                  <a:srgbClr val="FF0000"/>
                </a:solidFill>
                <a:latin typeface="Times New Roman"/>
                <a:ea typeface="Times New Roman"/>
                <a:cs typeface="Times New Roman"/>
                <a:sym typeface="Times New Roman"/>
              </a:rPr>
              <a:t>nondissipative</a:t>
            </a:r>
            <a:r>
              <a:rPr sz="2400" dirty="0">
                <a:latin typeface="Times New Roman"/>
                <a:ea typeface="Times New Roman"/>
                <a:cs typeface="Times New Roman"/>
                <a:sym typeface="Times New Roman"/>
              </a:rPr>
              <a:t> explosive separation is described by ∆</a:t>
            </a:r>
            <a:r>
              <a:rPr sz="2400" i="1" dirty="0">
                <a:latin typeface="Times New Roman"/>
                <a:ea typeface="Times New Roman"/>
                <a:cs typeface="Times New Roman"/>
                <a:sym typeface="Times New Roman"/>
              </a:rPr>
              <a:t>K</a:t>
            </a:r>
            <a:r>
              <a:rPr sz="2400" dirty="0">
                <a:latin typeface="Times New Roman"/>
                <a:ea typeface="Times New Roman"/>
                <a:cs typeface="Times New Roman"/>
                <a:sym typeface="Times New Roman"/>
              </a:rPr>
              <a:t> + ∆</a:t>
            </a:r>
            <a:r>
              <a:rPr sz="2400" i="1" dirty="0">
                <a:latin typeface="Times New Roman"/>
                <a:ea typeface="Times New Roman"/>
                <a:cs typeface="Times New Roman"/>
                <a:sym typeface="Times New Roman"/>
              </a:rPr>
              <a:t>U</a:t>
            </a:r>
            <a:r>
              <a:rPr sz="2400" dirty="0">
                <a:latin typeface="Times New Roman"/>
                <a:ea typeface="Times New Roman"/>
                <a:cs typeface="Times New Roman"/>
                <a:sym typeface="Times New Roman"/>
              </a:rPr>
              <a:t> = 0</a:t>
            </a:r>
            <a:r>
              <a:rPr sz="2400" dirty="0" smtClean="0">
                <a:latin typeface="Times New Roman"/>
                <a:ea typeface="Times New Roman"/>
                <a:cs typeface="Times New Roman"/>
                <a:sym typeface="Times New Roman"/>
              </a:rPr>
              <a:t>.</a:t>
            </a:r>
            <a:endParaRPr lang="en-US" sz="2400" dirty="0" smtClean="0">
              <a:latin typeface="Times New Roman"/>
              <a:ea typeface="Times New Roman"/>
              <a:cs typeface="Times New Roman"/>
              <a:sym typeface="Times New Roman"/>
            </a:endParaRPr>
          </a:p>
          <a:p>
            <a:pPr marL="293914" lvl="0" indent="-293914">
              <a:spcBef>
                <a:spcPts val="500"/>
              </a:spcBef>
              <a:buClr>
                <a:srgbClr val="AF2A42"/>
              </a:buClr>
              <a:buSzPct val="100000"/>
              <a:buFont typeface="Arial"/>
              <a:buChar char="•"/>
              <a:defRPr sz="1800"/>
            </a:pPr>
            <a:r>
              <a:rPr lang="en-US" sz="2800" dirty="0" smtClean="0">
                <a:latin typeface="Times New Roman"/>
                <a:ea typeface="Times New Roman"/>
                <a:cs typeface="Times New Roman"/>
                <a:sym typeface="Times New Roman"/>
              </a:rPr>
              <a:t>Is momentum conserved?</a:t>
            </a:r>
          </a:p>
          <a:p>
            <a:pPr marL="293914" lvl="0" indent="-293914">
              <a:spcBef>
                <a:spcPts val="500"/>
              </a:spcBef>
              <a:buClr>
                <a:srgbClr val="AF2A42"/>
              </a:buClr>
              <a:buSzPct val="100000"/>
              <a:buFont typeface="Arial"/>
              <a:buChar char="•"/>
              <a:defRPr sz="1800"/>
            </a:pPr>
            <a:r>
              <a:rPr lang="en-US" sz="2800" dirty="0" smtClean="0">
                <a:solidFill>
                  <a:srgbClr val="FF0000"/>
                </a:solidFill>
                <a:latin typeface="Times New Roman"/>
                <a:ea typeface="Times New Roman"/>
                <a:cs typeface="Times New Roman"/>
                <a:sym typeface="Times New Roman"/>
              </a:rPr>
              <a:t>Yes</a:t>
            </a:r>
            <a:endParaRPr sz="2800" dirty="0">
              <a:solidFill>
                <a:srgbClr val="FF0000"/>
              </a:solidFill>
              <a:latin typeface="Times New Roman"/>
              <a:ea typeface="Times New Roman"/>
              <a:cs typeface="Times New Roman"/>
              <a:sym typeface="Times New Roman"/>
            </a:endParaRPr>
          </a:p>
        </p:txBody>
      </p:sp>
      <p:pic>
        <p:nvPicPr>
          <p:cNvPr id="963" name="image67.jpeg" descr="07_32_FigureA.jpg"/>
          <p:cNvPicPr/>
          <p:nvPr/>
        </p:nvPicPr>
        <p:blipFill>
          <a:blip r:embed="rId2">
            <a:extLst/>
          </a:blip>
          <a:srcRect b="3179"/>
          <a:stretch>
            <a:fillRect/>
          </a:stretch>
        </p:blipFill>
        <p:spPr>
          <a:xfrm>
            <a:off x="4483768" y="1979197"/>
            <a:ext cx="4572001" cy="3554403"/>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Shape 965"/>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966" name="Shape 966"/>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7.10: Dissipative interactions</a:t>
            </a:r>
          </a:p>
        </p:txBody>
      </p:sp>
      <p:sp>
        <p:nvSpPr>
          <p:cNvPr id="967" name="Shape 967"/>
          <p:cNvSpPr/>
          <p:nvPr/>
        </p:nvSpPr>
        <p:spPr>
          <a:xfrm>
            <a:off x="87312" y="1170432"/>
            <a:ext cx="4266412" cy="434734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93914" lvl="0" indent="-293914">
              <a:spcBef>
                <a:spcPts val="500"/>
              </a:spcBef>
              <a:buClr>
                <a:srgbClr val="AF2A42"/>
              </a:buClr>
              <a:buSzPct val="100000"/>
              <a:buFont typeface="Arial"/>
              <a:buChar char="•"/>
              <a:defRPr sz="1800"/>
            </a:pPr>
            <a:r>
              <a:rPr sz="2400" dirty="0">
                <a:latin typeface="Times New Roman"/>
                <a:ea typeface="Times New Roman"/>
                <a:cs typeface="Times New Roman"/>
                <a:sym typeface="Times New Roman"/>
              </a:rPr>
              <a:t>The interaction shown is an </a:t>
            </a:r>
            <a:r>
              <a:rPr sz="2400" dirty="0">
                <a:solidFill>
                  <a:srgbClr val="FF0000"/>
                </a:solidFill>
                <a:latin typeface="Times New Roman"/>
                <a:ea typeface="Times New Roman"/>
                <a:cs typeface="Times New Roman"/>
                <a:sym typeface="Times New Roman"/>
              </a:rPr>
              <a:t>irreversible</a:t>
            </a:r>
            <a:r>
              <a:rPr sz="2400" dirty="0">
                <a:latin typeface="Times New Roman"/>
                <a:ea typeface="Times New Roman"/>
                <a:cs typeface="Times New Roman"/>
                <a:sym typeface="Times New Roman"/>
              </a:rPr>
              <a:t> explosive separation. </a:t>
            </a:r>
            <a:endParaRPr sz="2800" dirty="0">
              <a:latin typeface="Times New Roman"/>
              <a:ea typeface="Times New Roman"/>
              <a:cs typeface="Times New Roman"/>
              <a:sym typeface="Times New Roman"/>
            </a:endParaRPr>
          </a:p>
          <a:p>
            <a:pPr marL="293914" lvl="0" indent="-293914">
              <a:spcBef>
                <a:spcPts val="500"/>
              </a:spcBef>
              <a:buClr>
                <a:srgbClr val="AF2A42"/>
              </a:buClr>
              <a:buSzPct val="100000"/>
              <a:buFont typeface="Arial"/>
              <a:buChar char="•"/>
              <a:defRPr sz="1800"/>
            </a:pPr>
            <a:r>
              <a:rPr sz="2400" dirty="0">
                <a:latin typeface="Times New Roman"/>
                <a:ea typeface="Times New Roman"/>
                <a:cs typeface="Times New Roman"/>
                <a:sym typeface="Times New Roman"/>
              </a:rPr>
              <a:t>During the separation, stored chemical energy in the firecracker is partly converted to (coherent) kinetic energy and partly to </a:t>
            </a:r>
            <a:r>
              <a:rPr sz="2400" dirty="0" smtClean="0">
                <a:latin typeface="Times New Roman"/>
                <a:ea typeface="Times New Roman"/>
                <a:cs typeface="Times New Roman"/>
                <a:sym typeface="Times New Roman"/>
              </a:rPr>
              <a:t>(</a:t>
            </a:r>
            <a:r>
              <a:rPr lang="en-US" sz="2400" dirty="0" smtClean="0">
                <a:solidFill>
                  <a:srgbClr val="FF0000"/>
                </a:solidFill>
                <a:latin typeface="Times New Roman"/>
                <a:ea typeface="Times New Roman"/>
                <a:cs typeface="Times New Roman"/>
                <a:sym typeface="Times New Roman"/>
              </a:rPr>
              <a:t>dissipative</a:t>
            </a:r>
            <a:r>
              <a:rPr sz="2400" dirty="0" smtClean="0">
                <a:latin typeface="Times New Roman"/>
                <a:ea typeface="Times New Roman"/>
                <a:cs typeface="Times New Roman"/>
                <a:sym typeface="Times New Roman"/>
              </a:rPr>
              <a:t>) </a:t>
            </a:r>
            <a:r>
              <a:rPr sz="2400" dirty="0">
                <a:latin typeface="Times New Roman"/>
                <a:ea typeface="Times New Roman"/>
                <a:cs typeface="Times New Roman"/>
                <a:sym typeface="Times New Roman"/>
              </a:rPr>
              <a:t>thermal energy. </a:t>
            </a:r>
            <a:endParaRPr sz="2800" dirty="0">
              <a:latin typeface="Times New Roman"/>
              <a:ea typeface="Times New Roman"/>
              <a:cs typeface="Times New Roman"/>
              <a:sym typeface="Times New Roman"/>
            </a:endParaRPr>
          </a:p>
          <a:p>
            <a:pPr marL="293914" lvl="0" indent="-293914">
              <a:spcBef>
                <a:spcPts val="500"/>
              </a:spcBef>
              <a:buClr>
                <a:srgbClr val="AF2A42"/>
              </a:buClr>
              <a:buSzPct val="100000"/>
              <a:buFont typeface="Arial"/>
              <a:buChar char="•"/>
              <a:defRPr sz="1800"/>
            </a:pPr>
            <a:r>
              <a:rPr sz="2400" dirty="0">
                <a:latin typeface="Times New Roman"/>
                <a:ea typeface="Times New Roman"/>
                <a:cs typeface="Times New Roman"/>
                <a:sym typeface="Times New Roman"/>
              </a:rPr>
              <a:t>For this interaction, we get</a:t>
            </a:r>
            <a:endParaRPr sz="2800" dirty="0">
              <a:latin typeface="Times New Roman"/>
              <a:ea typeface="Times New Roman"/>
              <a:cs typeface="Times New Roman"/>
              <a:sym typeface="Times New Roman"/>
            </a:endParaRPr>
          </a:p>
          <a:p>
            <a:pPr lvl="0" algn="ctr">
              <a:spcBef>
                <a:spcPts val="500"/>
              </a:spcBef>
              <a:defRPr sz="1800"/>
            </a:pPr>
            <a:r>
              <a:rPr sz="2400" dirty="0">
                <a:latin typeface="Times New Roman"/>
                <a:ea typeface="Times New Roman"/>
                <a:cs typeface="Times New Roman"/>
                <a:sym typeface="Times New Roman"/>
              </a:rPr>
              <a:t>∆</a:t>
            </a:r>
            <a:r>
              <a:rPr sz="2400" i="1" dirty="0">
                <a:latin typeface="Times New Roman"/>
                <a:ea typeface="Times New Roman"/>
                <a:cs typeface="Times New Roman"/>
                <a:sym typeface="Times New Roman"/>
              </a:rPr>
              <a:t>K</a:t>
            </a:r>
            <a:r>
              <a:rPr sz="2400" dirty="0">
                <a:latin typeface="Times New Roman"/>
                <a:ea typeface="Times New Roman"/>
                <a:cs typeface="Times New Roman"/>
                <a:sym typeface="Times New Roman"/>
              </a:rPr>
              <a:t> + ∆</a:t>
            </a:r>
            <a:r>
              <a:rPr sz="2400" i="1" dirty="0">
                <a:latin typeface="Times New Roman"/>
                <a:ea typeface="Times New Roman"/>
                <a:cs typeface="Times New Roman"/>
                <a:sym typeface="Times New Roman"/>
              </a:rPr>
              <a:t>E</a:t>
            </a:r>
            <a:r>
              <a:rPr sz="2400" baseline="-25000" dirty="0">
                <a:latin typeface="Times New Roman"/>
                <a:ea typeface="Times New Roman"/>
                <a:cs typeface="Times New Roman"/>
                <a:sym typeface="Times New Roman"/>
              </a:rPr>
              <a:t>chem</a:t>
            </a:r>
            <a:r>
              <a:rPr sz="2400" dirty="0">
                <a:latin typeface="Times New Roman"/>
                <a:ea typeface="Times New Roman"/>
                <a:cs typeface="Times New Roman"/>
                <a:sym typeface="Times New Roman"/>
              </a:rPr>
              <a:t> + ∆</a:t>
            </a:r>
            <a:r>
              <a:rPr sz="2400" i="1" dirty="0">
                <a:latin typeface="Times New Roman"/>
                <a:ea typeface="Times New Roman"/>
                <a:cs typeface="Times New Roman"/>
                <a:sym typeface="Times New Roman"/>
              </a:rPr>
              <a:t>E</a:t>
            </a:r>
            <a:r>
              <a:rPr sz="2400" baseline="-25000" dirty="0">
                <a:latin typeface="Times New Roman"/>
                <a:ea typeface="Times New Roman"/>
                <a:cs typeface="Times New Roman"/>
                <a:sym typeface="Times New Roman"/>
              </a:rPr>
              <a:t>th</a:t>
            </a:r>
            <a:r>
              <a:rPr sz="2400" dirty="0">
                <a:latin typeface="Times New Roman"/>
                <a:ea typeface="Times New Roman"/>
                <a:cs typeface="Times New Roman"/>
                <a:sym typeface="Times New Roman"/>
              </a:rPr>
              <a:t> = 0</a:t>
            </a:r>
          </a:p>
        </p:txBody>
      </p:sp>
      <p:pic>
        <p:nvPicPr>
          <p:cNvPr id="968" name="image68.jpeg" descr="07_32_FigureB.jpg"/>
          <p:cNvPicPr/>
          <p:nvPr/>
        </p:nvPicPr>
        <p:blipFill>
          <a:blip r:embed="rId2">
            <a:extLst/>
          </a:blip>
          <a:srcRect b="2582"/>
          <a:stretch>
            <a:fillRect/>
          </a:stretch>
        </p:blipFill>
        <p:spPr>
          <a:xfrm>
            <a:off x="4353724" y="2001516"/>
            <a:ext cx="4572001" cy="3521749"/>
          </a:xfrm>
          <a:prstGeom prst="rect">
            <a:avLst/>
          </a:prstGeom>
          <a:ln w="12700">
            <a:miter lim="400000"/>
          </a:ln>
        </p:spPr>
      </p:pic>
      <p:sp>
        <p:nvSpPr>
          <p:cNvPr id="2" name="Rectangle 1"/>
          <p:cNvSpPr/>
          <p:nvPr/>
        </p:nvSpPr>
        <p:spPr>
          <a:xfrm>
            <a:off x="87312" y="5866763"/>
            <a:ext cx="9056688" cy="461665"/>
          </a:xfrm>
          <a:prstGeom prst="rect">
            <a:avLst/>
          </a:prstGeom>
        </p:spPr>
        <p:txBody>
          <a:bodyPr wrap="square">
            <a:spAutoFit/>
          </a:bodyPr>
          <a:lstStyle/>
          <a:p>
            <a:r>
              <a:rPr lang="en-US" dirty="0"/>
              <a:t>https://</a:t>
            </a:r>
            <a:r>
              <a:rPr lang="en-US" dirty="0" err="1"/>
              <a:t>app.perusall.com</a:t>
            </a:r>
            <a:r>
              <a:rPr lang="en-US" dirty="0"/>
              <a:t>/annotation/RAf6Jd3NmsKjZBA2t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64091"/>
            <a:ext cx="9144000" cy="461665"/>
          </a:xfrm>
          <a:prstGeom prst="rect">
            <a:avLst/>
          </a:prstGeom>
        </p:spPr>
        <p:txBody>
          <a:bodyPr wrap="square">
            <a:spAutoFit/>
          </a:bodyPr>
          <a:lstStyle/>
          <a:p>
            <a:r>
              <a:rPr lang="en-US" dirty="0">
                <a:hlinkClick r:id="rId2"/>
              </a:rPr>
              <a:t>https://</a:t>
            </a:r>
            <a:r>
              <a:rPr lang="en-US" dirty="0" err="1">
                <a:hlinkClick r:id="rId2"/>
              </a:rPr>
              <a:t>app.perusall.com</a:t>
            </a:r>
            <a:r>
              <a:rPr lang="en-US" dirty="0">
                <a:hlinkClick r:id="rId2"/>
              </a:rPr>
              <a:t>/annotation/5aj9ZrkJuXDFNTu7d</a:t>
            </a:r>
            <a:endParaRPr lang="en-US" dirty="0"/>
          </a:p>
        </p:txBody>
      </p:sp>
      <p:sp>
        <p:nvSpPr>
          <p:cNvPr id="5" name="Rectangle 4"/>
          <p:cNvSpPr/>
          <p:nvPr/>
        </p:nvSpPr>
        <p:spPr>
          <a:xfrm>
            <a:off x="0" y="3020307"/>
            <a:ext cx="9144000" cy="461665"/>
          </a:xfrm>
          <a:prstGeom prst="rect">
            <a:avLst/>
          </a:prstGeom>
        </p:spPr>
        <p:txBody>
          <a:bodyPr wrap="square">
            <a:spAutoFit/>
          </a:bodyPr>
          <a:lstStyle/>
          <a:p>
            <a:r>
              <a:rPr lang="en-US" dirty="0">
                <a:hlinkClick r:id="rId3"/>
              </a:rPr>
              <a:t>https://</a:t>
            </a:r>
            <a:r>
              <a:rPr lang="en-US" dirty="0" err="1">
                <a:hlinkClick r:id="rId3"/>
              </a:rPr>
              <a:t>app.perusall.com</a:t>
            </a:r>
            <a:r>
              <a:rPr lang="en-US" dirty="0">
                <a:hlinkClick r:id="rId3"/>
              </a:rPr>
              <a:t>/annotation/y6vhwijMATYMcswW2</a:t>
            </a:r>
            <a:endParaRPr lang="en-US" dirty="0"/>
          </a:p>
        </p:txBody>
      </p:sp>
      <p:sp>
        <p:nvSpPr>
          <p:cNvPr id="6" name="TextBox 5"/>
          <p:cNvSpPr txBox="1"/>
          <p:nvPr/>
        </p:nvSpPr>
        <p:spPr>
          <a:xfrm>
            <a:off x="307473" y="119239"/>
            <a:ext cx="2316197"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4800" b="0" i="0" u="none" strike="noStrike" cap="none" spc="0" normalizeH="0" baseline="0" dirty="0" err="1" smtClean="0">
                <a:ln>
                  <a:noFill/>
                </a:ln>
                <a:solidFill>
                  <a:schemeClr val="bg1"/>
                </a:solidFill>
                <a:effectLst/>
                <a:uFillTx/>
                <a:latin typeface="Arial"/>
                <a:ea typeface="Arial"/>
                <a:cs typeface="Arial"/>
                <a:sym typeface="Arial"/>
              </a:rPr>
              <a:t>Perusall</a:t>
            </a:r>
            <a:endParaRPr kumimoji="0" lang="en-US" sz="4800" b="0" i="0" u="none" strike="noStrike" cap="none" spc="0" normalizeH="0" baseline="0" dirty="0">
              <a:ln>
                <a:noFill/>
              </a:ln>
              <a:solidFill>
                <a:schemeClr val="bg1"/>
              </a:solidFill>
              <a:effectLst/>
              <a:uFillTx/>
              <a:latin typeface="Arial"/>
              <a:ea typeface="Arial"/>
              <a:cs typeface="Arial"/>
              <a:sym typeface="Arial"/>
            </a:endParaRPr>
          </a:p>
        </p:txBody>
      </p:sp>
      <p:sp>
        <p:nvSpPr>
          <p:cNvPr id="7" name="Rectangle 6"/>
          <p:cNvSpPr/>
          <p:nvPr/>
        </p:nvSpPr>
        <p:spPr>
          <a:xfrm>
            <a:off x="93579" y="1579610"/>
            <a:ext cx="9050421" cy="461665"/>
          </a:xfrm>
          <a:prstGeom prst="rect">
            <a:avLst/>
          </a:prstGeom>
        </p:spPr>
        <p:txBody>
          <a:bodyPr wrap="square">
            <a:spAutoFit/>
          </a:bodyPr>
          <a:lstStyle/>
          <a:p>
            <a:r>
              <a:rPr lang="en-US" dirty="0">
                <a:hlinkClick r:id="rId4"/>
              </a:rPr>
              <a:t>https://</a:t>
            </a:r>
            <a:r>
              <a:rPr lang="en-US" dirty="0" err="1">
                <a:hlinkClick r:id="rId4"/>
              </a:rPr>
              <a:t>app.perusall.com</a:t>
            </a:r>
            <a:r>
              <a:rPr lang="en-US" dirty="0">
                <a:hlinkClick r:id="rId4"/>
              </a:rPr>
              <a:t>/annotation/ue2ohDaYfTsmcYiTK</a:t>
            </a:r>
            <a:endParaRPr lang="en-US" dirty="0"/>
          </a:p>
        </p:txBody>
      </p:sp>
      <p:sp>
        <p:nvSpPr>
          <p:cNvPr id="8" name="Rectangle 7"/>
          <p:cNvSpPr/>
          <p:nvPr/>
        </p:nvSpPr>
        <p:spPr>
          <a:xfrm>
            <a:off x="93579" y="3657678"/>
            <a:ext cx="9050421" cy="461665"/>
          </a:xfrm>
          <a:prstGeom prst="rect">
            <a:avLst/>
          </a:prstGeom>
        </p:spPr>
        <p:txBody>
          <a:bodyPr wrap="square">
            <a:spAutoFit/>
          </a:bodyPr>
          <a:lstStyle/>
          <a:p>
            <a:r>
              <a:rPr lang="en-US" dirty="0"/>
              <a:t>https://</a:t>
            </a:r>
            <a:r>
              <a:rPr lang="en-US" dirty="0" err="1"/>
              <a:t>app.perusall.com</a:t>
            </a:r>
            <a:r>
              <a:rPr lang="en-US" dirty="0"/>
              <a:t>/annotation/RAf6Jd3NmsKjZBA2t</a:t>
            </a:r>
          </a:p>
        </p:txBody>
      </p:sp>
    </p:spTree>
    <p:extLst>
      <p:ext uri="{BB962C8B-B14F-4D97-AF65-F5344CB8AC3E}">
        <p14:creationId xmlns:p14="http://schemas.microsoft.com/office/powerpoint/2010/main" val="26360735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Shape 1065"/>
          <p:cNvSpPr/>
          <p:nvPr/>
        </p:nvSpPr>
        <p:spPr>
          <a:xfrm>
            <a:off x="0" y="348047"/>
            <a:ext cx="9144000" cy="46166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dirty="0">
                <a:solidFill>
                  <a:srgbClr val="FFFFFF"/>
                </a:solidFill>
              </a:rPr>
              <a:t>Chapter 7: </a:t>
            </a:r>
            <a:r>
              <a:rPr lang="en-US" sz="3000" b="1" dirty="0" smtClean="0">
                <a:solidFill>
                  <a:srgbClr val="FFFFFF"/>
                </a:solidFill>
              </a:rPr>
              <a:t>Perusall - interactions</a:t>
            </a:r>
            <a:endParaRPr sz="3000" b="1" dirty="0">
              <a:solidFill>
                <a:srgbClr val="FFFFFF"/>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467262091"/>
              </p:ext>
            </p:extLst>
          </p:nvPr>
        </p:nvGraphicFramePr>
        <p:xfrm>
          <a:off x="6254750" y="1484313"/>
          <a:ext cx="2247900" cy="520700"/>
        </p:xfrm>
        <a:graphic>
          <a:graphicData uri="http://schemas.openxmlformats.org/presentationml/2006/ole">
            <mc:AlternateContent xmlns:mc="http://schemas.openxmlformats.org/markup-compatibility/2006">
              <mc:Choice xmlns:v="urn:schemas-microsoft-com:vml" Requires="v">
                <p:oleObj spid="_x0000_s3114" name="Equation" r:id="rId3" imgW="2247900" imgH="520700" progId="Equation.3">
                  <p:embed/>
                </p:oleObj>
              </mc:Choice>
              <mc:Fallback>
                <p:oleObj name="Equation" r:id="rId3" imgW="2247900" imgH="520700" progId="Equation.3">
                  <p:embed/>
                  <p:pic>
                    <p:nvPicPr>
                      <p:cNvPr id="0" name=""/>
                      <p:cNvPicPr/>
                      <p:nvPr/>
                    </p:nvPicPr>
                    <p:blipFill>
                      <a:blip r:embed="rId4"/>
                      <a:stretch>
                        <a:fillRect/>
                      </a:stretch>
                    </p:blipFill>
                    <p:spPr>
                      <a:xfrm>
                        <a:off x="6254750" y="1484313"/>
                        <a:ext cx="2247900" cy="520700"/>
                      </a:xfrm>
                      <a:prstGeom prst="rect">
                        <a:avLst/>
                      </a:prstGeom>
                    </p:spPr>
                  </p:pic>
                </p:oleObj>
              </mc:Fallback>
            </mc:AlternateContent>
          </a:graphicData>
        </a:graphic>
      </p:graphicFrame>
      <p:cxnSp>
        <p:nvCxnSpPr>
          <p:cNvPr id="6" name="Straight Arrow Connector 5"/>
          <p:cNvCxnSpPr/>
          <p:nvPr/>
        </p:nvCxnSpPr>
        <p:spPr>
          <a:xfrm flipV="1">
            <a:off x="1015989" y="1296737"/>
            <a:ext cx="0" cy="1537368"/>
          </a:xfrm>
          <a:prstGeom prst="straightConnector1">
            <a:avLst/>
          </a:prstGeom>
          <a:noFill/>
          <a:ln w="25400" cap="flat">
            <a:solidFill>
              <a:schemeClr val="tx1"/>
            </a:solidFill>
            <a:prstDash val="solid"/>
            <a:bevel/>
            <a:tailEnd type="stealth" w="lg" len="lg"/>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015989" y="2834105"/>
            <a:ext cx="4478432" cy="0"/>
          </a:xfrm>
          <a:prstGeom prst="straightConnector1">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sp>
        <p:nvSpPr>
          <p:cNvPr id="21" name="Arc 20"/>
          <p:cNvSpPr/>
          <p:nvPr/>
        </p:nvSpPr>
        <p:spPr>
          <a:xfrm rot="16200000">
            <a:off x="732573" y="2048455"/>
            <a:ext cx="1997252" cy="1430424"/>
          </a:xfrm>
          <a:prstGeom prst="arc">
            <a:avLst>
              <a:gd name="adj1" fmla="val 16200000"/>
              <a:gd name="adj2" fmla="val 5855683"/>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txBody>
          <a:bodyPr rtlCol="0" anchor="ctr"/>
          <a:lstStyle/>
          <a:p>
            <a:pPr algn="ctr"/>
            <a:endParaRPr lang="en-US"/>
          </a:p>
        </p:txBody>
      </p:sp>
      <p:sp>
        <p:nvSpPr>
          <p:cNvPr id="26" name="Arc 25"/>
          <p:cNvSpPr/>
          <p:nvPr/>
        </p:nvSpPr>
        <p:spPr>
          <a:xfrm rot="16200000">
            <a:off x="2162998" y="2118893"/>
            <a:ext cx="1997252" cy="1430424"/>
          </a:xfrm>
          <a:prstGeom prst="arc">
            <a:avLst>
              <a:gd name="adj1" fmla="val 16200000"/>
              <a:gd name="adj2" fmla="val 5281912"/>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txBody>
          <a:bodyPr rtlCol="0" anchor="ctr"/>
          <a:lstStyle/>
          <a:p>
            <a:pPr algn="ctr"/>
            <a:endParaRPr lang="en-US"/>
          </a:p>
        </p:txBody>
      </p:sp>
      <p:sp>
        <p:nvSpPr>
          <p:cNvPr id="27" name="Arc 26"/>
          <p:cNvSpPr/>
          <p:nvPr/>
        </p:nvSpPr>
        <p:spPr>
          <a:xfrm rot="16200000">
            <a:off x="3598774" y="2118892"/>
            <a:ext cx="1997252" cy="1430424"/>
          </a:xfrm>
          <a:prstGeom prst="arc">
            <a:avLst>
              <a:gd name="adj1" fmla="val 16200000"/>
              <a:gd name="adj2" fmla="val 5281912"/>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txBody>
          <a:bodyPr rtlCol="0" anchor="ctr"/>
          <a:lstStyle/>
          <a:p>
            <a:pPr algn="ctr"/>
            <a:endParaRPr lang="en-US"/>
          </a:p>
        </p:txBody>
      </p:sp>
      <p:sp>
        <p:nvSpPr>
          <p:cNvPr id="40" name="TextBox 39"/>
          <p:cNvSpPr txBox="1"/>
          <p:nvPr/>
        </p:nvSpPr>
        <p:spPr>
          <a:xfrm>
            <a:off x="334211" y="1543350"/>
            <a:ext cx="536713"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x(t)</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
        <p:nvSpPr>
          <p:cNvPr id="54" name="TextBox 53"/>
          <p:cNvSpPr txBox="1"/>
          <p:nvPr/>
        </p:nvSpPr>
        <p:spPr>
          <a:xfrm>
            <a:off x="5130513" y="2839453"/>
            <a:ext cx="182099"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t</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grpSp>
        <p:nvGrpSpPr>
          <p:cNvPr id="66" name="Group 65"/>
          <p:cNvGrpSpPr/>
          <p:nvPr/>
        </p:nvGrpSpPr>
        <p:grpSpPr>
          <a:xfrm>
            <a:off x="59442" y="3015027"/>
            <a:ext cx="5253170" cy="1723581"/>
            <a:chOff x="59442" y="3015027"/>
            <a:chExt cx="5253170" cy="1723581"/>
          </a:xfrm>
        </p:grpSpPr>
        <p:cxnSp>
          <p:nvCxnSpPr>
            <p:cNvPr id="14" name="Straight Arrow Connector 13"/>
            <p:cNvCxnSpPr/>
            <p:nvPr/>
          </p:nvCxnSpPr>
          <p:spPr>
            <a:xfrm flipV="1">
              <a:off x="1015989" y="3146927"/>
              <a:ext cx="0" cy="1537368"/>
            </a:xfrm>
            <a:prstGeom prst="straightConnector1">
              <a:avLst/>
            </a:prstGeom>
            <a:noFill/>
            <a:ln w="25400" cap="flat">
              <a:solidFill>
                <a:schemeClr val="tx1"/>
              </a:solidFill>
              <a:prstDash val="solid"/>
              <a:bevel/>
              <a:tailEnd type="stealth" w="lg" len="lg"/>
            </a:ln>
            <a:effectLst/>
          </p:spPr>
          <p:style>
            <a:lnRef idx="0">
              <a:scrgbClr r="0" g="0" b="0"/>
            </a:lnRef>
            <a:fillRef idx="0">
              <a:scrgbClr r="0" g="0" b="0"/>
            </a:fillRef>
            <a:effectRef idx="0">
              <a:scrgbClr r="0" g="0" b="0"/>
            </a:effectRef>
            <a:fontRef idx="none"/>
          </p:style>
        </p:cxnSp>
        <p:cxnSp>
          <p:nvCxnSpPr>
            <p:cNvPr id="15" name="Straight Arrow Connector 14"/>
            <p:cNvCxnSpPr/>
            <p:nvPr/>
          </p:nvCxnSpPr>
          <p:spPr>
            <a:xfrm>
              <a:off x="1015987" y="3975769"/>
              <a:ext cx="4296625" cy="0"/>
            </a:xfrm>
            <a:prstGeom prst="straightConnector1">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cxnSp>
          <p:nvCxnSpPr>
            <p:cNvPr id="23" name="Straight Connector 22"/>
            <p:cNvCxnSpPr/>
            <p:nvPr/>
          </p:nvCxnSpPr>
          <p:spPr>
            <a:xfrm>
              <a:off x="1015987" y="3342105"/>
              <a:ext cx="1336845" cy="1342190"/>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30" name="Straight Connector 29"/>
            <p:cNvCxnSpPr/>
            <p:nvPr/>
          </p:nvCxnSpPr>
          <p:spPr>
            <a:xfrm>
              <a:off x="2446412" y="3304674"/>
              <a:ext cx="1336845" cy="1342190"/>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31" name="Straight Connector 30"/>
            <p:cNvCxnSpPr/>
            <p:nvPr/>
          </p:nvCxnSpPr>
          <p:spPr>
            <a:xfrm>
              <a:off x="3876837" y="3267243"/>
              <a:ext cx="1336845" cy="1342190"/>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32" name="Straight Connector 31"/>
            <p:cNvCxnSpPr/>
            <p:nvPr/>
          </p:nvCxnSpPr>
          <p:spPr>
            <a:xfrm flipV="1">
              <a:off x="3783257" y="3267243"/>
              <a:ext cx="93579" cy="1342190"/>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35" name="Straight Connector 34"/>
            <p:cNvCxnSpPr/>
            <p:nvPr/>
          </p:nvCxnSpPr>
          <p:spPr>
            <a:xfrm flipV="1">
              <a:off x="2352833" y="3304674"/>
              <a:ext cx="93579" cy="1388063"/>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sp>
          <p:nvSpPr>
            <p:cNvPr id="47" name="TextBox 46"/>
            <p:cNvSpPr txBox="1"/>
            <p:nvPr/>
          </p:nvSpPr>
          <p:spPr>
            <a:xfrm>
              <a:off x="59442" y="3036411"/>
              <a:ext cx="549537"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v(t)</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
          <p:nvSpPr>
            <p:cNvPr id="50" name="TextBox 49"/>
            <p:cNvSpPr txBox="1"/>
            <p:nvPr/>
          </p:nvSpPr>
          <p:spPr>
            <a:xfrm>
              <a:off x="601216" y="3015027"/>
              <a:ext cx="373157"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v</a:t>
              </a:r>
              <a:r>
                <a:rPr kumimoji="0" lang="en-US" sz="2400" b="0" i="0" u="none" strike="noStrike" cap="none" spc="0" normalizeH="0" baseline="-25000" dirty="0" smtClean="0">
                  <a:ln>
                    <a:noFill/>
                  </a:ln>
                  <a:solidFill>
                    <a:srgbClr val="000000"/>
                  </a:solidFill>
                  <a:effectLst/>
                  <a:uFillTx/>
                  <a:latin typeface="Arial"/>
                  <a:ea typeface="Arial"/>
                  <a:cs typeface="Arial"/>
                  <a:sym typeface="Arial"/>
                </a:rPr>
                <a:t>0</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
          <p:nvSpPr>
            <p:cNvPr id="51" name="TextBox 50"/>
            <p:cNvSpPr txBox="1"/>
            <p:nvPr/>
          </p:nvSpPr>
          <p:spPr>
            <a:xfrm>
              <a:off x="413146" y="4276945"/>
              <a:ext cx="462825"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-v</a:t>
              </a:r>
              <a:r>
                <a:rPr kumimoji="0" lang="en-US" sz="2400" b="0" i="0" u="none" strike="noStrike" cap="none" spc="0" normalizeH="0" baseline="-25000" dirty="0" smtClean="0">
                  <a:ln>
                    <a:noFill/>
                  </a:ln>
                  <a:solidFill>
                    <a:srgbClr val="000000"/>
                  </a:solidFill>
                  <a:effectLst/>
                  <a:uFillTx/>
                  <a:latin typeface="Arial"/>
                  <a:ea typeface="Arial"/>
                  <a:cs typeface="Arial"/>
                  <a:sym typeface="Arial"/>
                </a:rPr>
                <a:t>0</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
          <p:nvSpPr>
            <p:cNvPr id="69" name="TextBox 68"/>
            <p:cNvSpPr txBox="1"/>
            <p:nvPr/>
          </p:nvSpPr>
          <p:spPr>
            <a:xfrm>
              <a:off x="5061278" y="3975769"/>
              <a:ext cx="182099"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t</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grpSp>
      <p:grpSp>
        <p:nvGrpSpPr>
          <p:cNvPr id="67" name="Group 66"/>
          <p:cNvGrpSpPr/>
          <p:nvPr/>
        </p:nvGrpSpPr>
        <p:grpSpPr>
          <a:xfrm>
            <a:off x="257953" y="4593392"/>
            <a:ext cx="5250689" cy="1999915"/>
            <a:chOff x="257953" y="4593392"/>
            <a:chExt cx="5250689" cy="1999915"/>
          </a:xfrm>
        </p:grpSpPr>
        <p:cxnSp>
          <p:nvCxnSpPr>
            <p:cNvPr id="16" name="Straight Arrow Connector 15"/>
            <p:cNvCxnSpPr/>
            <p:nvPr/>
          </p:nvCxnSpPr>
          <p:spPr>
            <a:xfrm flipV="1">
              <a:off x="1015989" y="4997117"/>
              <a:ext cx="0" cy="1537368"/>
            </a:xfrm>
            <a:prstGeom prst="straightConnector1">
              <a:avLst/>
            </a:prstGeom>
            <a:noFill/>
            <a:ln w="25400" cap="flat">
              <a:solidFill>
                <a:schemeClr val="tx1"/>
              </a:solidFill>
              <a:prstDash val="solid"/>
              <a:bevel/>
              <a:tailEnd type="stealth" w="lg" len="lg"/>
            </a:ln>
            <a:effectLst/>
          </p:spPr>
          <p:style>
            <a:lnRef idx="0">
              <a:scrgbClr r="0" g="0" b="0"/>
            </a:lnRef>
            <a:fillRef idx="0">
              <a:scrgbClr r="0" g="0" b="0"/>
            </a:fillRef>
            <a:effectRef idx="0">
              <a:scrgbClr r="0" g="0" b="0"/>
            </a:effectRef>
            <a:fontRef idx="none"/>
          </p:style>
        </p:cxnSp>
        <p:cxnSp>
          <p:nvCxnSpPr>
            <p:cNvPr id="17" name="Straight Arrow Connector 16"/>
            <p:cNvCxnSpPr/>
            <p:nvPr/>
          </p:nvCxnSpPr>
          <p:spPr>
            <a:xfrm>
              <a:off x="1015989" y="5999748"/>
              <a:ext cx="4478432" cy="0"/>
            </a:xfrm>
            <a:prstGeom prst="straightConnector1">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grpSp>
          <p:nvGrpSpPr>
            <p:cNvPr id="49" name="Group 48"/>
            <p:cNvGrpSpPr/>
            <p:nvPr/>
          </p:nvGrpSpPr>
          <p:grpSpPr>
            <a:xfrm>
              <a:off x="1015989" y="4989100"/>
              <a:ext cx="1430423" cy="1175240"/>
              <a:chOff x="1015989" y="4989100"/>
              <a:chExt cx="1430423" cy="1175240"/>
            </a:xfrm>
          </p:grpSpPr>
          <p:cxnSp>
            <p:nvCxnSpPr>
              <p:cNvPr id="36" name="Straight Connector 35"/>
              <p:cNvCxnSpPr/>
              <p:nvPr/>
            </p:nvCxnSpPr>
            <p:spPr>
              <a:xfrm>
                <a:off x="1015989" y="6164340"/>
                <a:ext cx="1216527" cy="0"/>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39" name="Straight Connector 38"/>
              <p:cNvCxnSpPr/>
              <p:nvPr/>
            </p:nvCxnSpPr>
            <p:spPr>
              <a:xfrm>
                <a:off x="2232516" y="4989100"/>
                <a:ext cx="213896" cy="0"/>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41" name="Straight Connector 40"/>
              <p:cNvCxnSpPr/>
              <p:nvPr/>
            </p:nvCxnSpPr>
            <p:spPr>
              <a:xfrm flipV="1">
                <a:off x="2232516" y="4989101"/>
                <a:ext cx="13368" cy="1175239"/>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43" name="Straight Connector 42"/>
              <p:cNvCxnSpPr/>
              <p:nvPr/>
            </p:nvCxnSpPr>
            <p:spPr>
              <a:xfrm flipV="1">
                <a:off x="2431706" y="4997119"/>
                <a:ext cx="0" cy="1167221"/>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grpSp>
        <p:sp>
          <p:nvSpPr>
            <p:cNvPr id="48" name="TextBox 47"/>
            <p:cNvSpPr txBox="1"/>
            <p:nvPr/>
          </p:nvSpPr>
          <p:spPr>
            <a:xfrm>
              <a:off x="257953" y="5121578"/>
              <a:ext cx="549537"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a(t)</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
          <p:nvSpPr>
            <p:cNvPr id="42" name="TextBox 41"/>
            <p:cNvSpPr txBox="1"/>
            <p:nvPr/>
          </p:nvSpPr>
          <p:spPr>
            <a:xfrm>
              <a:off x="509977" y="6131644"/>
              <a:ext cx="365994"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-g</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grpSp>
          <p:nvGrpSpPr>
            <p:cNvPr id="56" name="Group 55"/>
            <p:cNvGrpSpPr/>
            <p:nvPr/>
          </p:nvGrpSpPr>
          <p:grpSpPr>
            <a:xfrm>
              <a:off x="2426784" y="4997117"/>
              <a:ext cx="1435345" cy="1167223"/>
              <a:chOff x="1011067" y="4989100"/>
              <a:chExt cx="1435345" cy="1167223"/>
            </a:xfrm>
          </p:grpSpPr>
          <p:cxnSp>
            <p:nvCxnSpPr>
              <p:cNvPr id="57" name="Straight Connector 56"/>
              <p:cNvCxnSpPr/>
              <p:nvPr/>
            </p:nvCxnSpPr>
            <p:spPr>
              <a:xfrm>
                <a:off x="1011067" y="6156323"/>
                <a:ext cx="1216527" cy="0"/>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58" name="Straight Connector 57"/>
              <p:cNvCxnSpPr/>
              <p:nvPr/>
            </p:nvCxnSpPr>
            <p:spPr>
              <a:xfrm>
                <a:off x="2232516" y="4989100"/>
                <a:ext cx="213896" cy="0"/>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59" name="Straight Connector 58"/>
              <p:cNvCxnSpPr/>
              <p:nvPr/>
            </p:nvCxnSpPr>
            <p:spPr>
              <a:xfrm flipV="1">
                <a:off x="2199094" y="4989101"/>
                <a:ext cx="46790" cy="1167222"/>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60" name="Straight Connector 59"/>
              <p:cNvCxnSpPr/>
              <p:nvPr/>
            </p:nvCxnSpPr>
            <p:spPr>
              <a:xfrm flipV="1">
                <a:off x="2431706" y="4997119"/>
                <a:ext cx="0" cy="1159204"/>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grpSp>
        <p:grpSp>
          <p:nvGrpSpPr>
            <p:cNvPr id="61" name="Group 60"/>
            <p:cNvGrpSpPr/>
            <p:nvPr/>
          </p:nvGrpSpPr>
          <p:grpSpPr>
            <a:xfrm>
              <a:off x="3839829" y="5005134"/>
              <a:ext cx="1438017" cy="1169697"/>
              <a:chOff x="1008395" y="4989100"/>
              <a:chExt cx="1438017" cy="1169697"/>
            </a:xfrm>
          </p:grpSpPr>
          <p:cxnSp>
            <p:nvCxnSpPr>
              <p:cNvPr id="62" name="Straight Connector 61"/>
              <p:cNvCxnSpPr/>
              <p:nvPr/>
            </p:nvCxnSpPr>
            <p:spPr>
              <a:xfrm>
                <a:off x="1008395" y="6158797"/>
                <a:ext cx="1216527" cy="0"/>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63" name="Straight Connector 62"/>
              <p:cNvCxnSpPr/>
              <p:nvPr/>
            </p:nvCxnSpPr>
            <p:spPr>
              <a:xfrm>
                <a:off x="2232516" y="4989100"/>
                <a:ext cx="213896" cy="0"/>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64" name="Straight Connector 63"/>
              <p:cNvCxnSpPr/>
              <p:nvPr/>
            </p:nvCxnSpPr>
            <p:spPr>
              <a:xfrm flipV="1">
                <a:off x="2199094" y="4989101"/>
                <a:ext cx="46790" cy="1169696"/>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cxnSp>
            <p:nvCxnSpPr>
              <p:cNvPr id="65" name="Straight Connector 64"/>
              <p:cNvCxnSpPr/>
              <p:nvPr/>
            </p:nvCxnSpPr>
            <p:spPr>
              <a:xfrm flipV="1">
                <a:off x="2431706" y="4997119"/>
                <a:ext cx="0" cy="1151187"/>
              </a:xfrm>
              <a:prstGeom prst="line">
                <a:avLst/>
              </a:prstGeom>
              <a:noFill/>
              <a:ln w="25400" cap="flat">
                <a:solidFill>
                  <a:schemeClr val="tx1"/>
                </a:solidFill>
                <a:prstDash val="solid"/>
                <a:bevel/>
                <a:tailEnd type="none" w="lg" len="lg"/>
              </a:ln>
              <a:effectLst/>
            </p:spPr>
            <p:style>
              <a:lnRef idx="0">
                <a:scrgbClr r="0" g="0" b="0"/>
              </a:lnRef>
              <a:fillRef idx="0">
                <a:scrgbClr r="0" g="0" b="0"/>
              </a:fillRef>
              <a:effectRef idx="0">
                <a:scrgbClr r="0" g="0" b="0"/>
              </a:effectRef>
              <a:fontRef idx="none"/>
            </p:style>
          </p:cxnSp>
        </p:grpSp>
        <p:sp>
          <p:nvSpPr>
            <p:cNvPr id="70" name="TextBox 69"/>
            <p:cNvSpPr txBox="1"/>
            <p:nvPr/>
          </p:nvSpPr>
          <p:spPr>
            <a:xfrm>
              <a:off x="5326543" y="6052906"/>
              <a:ext cx="182099"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t</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
          <p:nvSpPr>
            <p:cNvPr id="76" name="TextBox 75"/>
            <p:cNvSpPr txBox="1"/>
            <p:nvPr/>
          </p:nvSpPr>
          <p:spPr>
            <a:xfrm>
              <a:off x="1832103" y="4890746"/>
              <a:ext cx="37378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1" u="none" strike="noStrike" cap="none" spc="0" normalizeH="0" baseline="0" dirty="0" smtClean="0">
                  <a:ln>
                    <a:noFill/>
                  </a:ln>
                  <a:solidFill>
                    <a:srgbClr val="000000"/>
                  </a:solidFill>
                  <a:effectLst/>
                  <a:uFillTx/>
                  <a:latin typeface="Arial"/>
                  <a:ea typeface="Arial"/>
                  <a:cs typeface="Arial"/>
                  <a:sym typeface="Arial"/>
                </a:rPr>
                <a:t>A</a:t>
              </a:r>
              <a:endParaRPr kumimoji="0" lang="en-US" sz="2400" b="0" i="1" u="none" strike="noStrike" cap="none" spc="0" normalizeH="0" baseline="0" dirty="0">
                <a:ln>
                  <a:noFill/>
                </a:ln>
                <a:solidFill>
                  <a:srgbClr val="000000"/>
                </a:solidFill>
                <a:effectLst/>
                <a:uFillTx/>
                <a:latin typeface="Arial"/>
                <a:ea typeface="Arial"/>
                <a:cs typeface="Arial"/>
                <a:sym typeface="Arial"/>
              </a:endParaRPr>
            </a:p>
          </p:txBody>
        </p:sp>
        <p:sp>
          <p:nvSpPr>
            <p:cNvPr id="77" name="TextBox 76"/>
            <p:cNvSpPr txBox="1"/>
            <p:nvPr/>
          </p:nvSpPr>
          <p:spPr>
            <a:xfrm>
              <a:off x="2140243" y="4593392"/>
              <a:ext cx="425179"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1" u="none" strike="noStrike" cap="none" spc="0" normalizeH="0" baseline="0" dirty="0" err="1" smtClean="0">
                  <a:ln>
                    <a:noFill/>
                  </a:ln>
                  <a:solidFill>
                    <a:srgbClr val="000000"/>
                  </a:solidFill>
                  <a:effectLst/>
                  <a:uFillTx/>
                  <a:latin typeface="Symbol" charset="2"/>
                  <a:ea typeface="Arial"/>
                  <a:cs typeface="Symbol" charset="2"/>
                  <a:sym typeface="Arial"/>
                </a:rPr>
                <a:t>d</a:t>
              </a:r>
              <a:r>
                <a:rPr kumimoji="0" lang="en-US" sz="2400" b="0" i="1" u="none" strike="noStrike" cap="none" spc="0" normalizeH="0" baseline="0" dirty="0" err="1" smtClean="0">
                  <a:ln>
                    <a:noFill/>
                  </a:ln>
                  <a:solidFill>
                    <a:srgbClr val="000000"/>
                  </a:solidFill>
                  <a:effectLst/>
                  <a:uFillTx/>
                  <a:latin typeface="Arial"/>
                  <a:ea typeface="Arial"/>
                  <a:cs typeface="Arial"/>
                  <a:sym typeface="Arial"/>
                </a:rPr>
                <a:t>t</a:t>
              </a:r>
              <a:endParaRPr kumimoji="0" lang="en-US" sz="2400" b="0" i="1" u="none" strike="noStrike" cap="none" spc="0" normalizeH="0" baseline="0" dirty="0">
                <a:ln>
                  <a:noFill/>
                </a:ln>
                <a:solidFill>
                  <a:srgbClr val="000000"/>
                </a:solidFill>
                <a:effectLst/>
                <a:uFillTx/>
                <a:latin typeface="Arial"/>
                <a:ea typeface="Arial"/>
                <a:cs typeface="Arial"/>
                <a:sym typeface="Arial"/>
              </a:endParaRPr>
            </a:p>
          </p:txBody>
        </p:sp>
      </p:grpSp>
      <p:sp>
        <p:nvSpPr>
          <p:cNvPr id="55" name="Oval 54"/>
          <p:cNvSpPr/>
          <p:nvPr/>
        </p:nvSpPr>
        <p:spPr>
          <a:xfrm>
            <a:off x="807490" y="2656084"/>
            <a:ext cx="374315" cy="356041"/>
          </a:xfrm>
          <a:prstGeom prst="ellipse">
            <a:avLst/>
          </a:prstGeom>
          <a:solidFill>
            <a:srgbClr val="333399"/>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74" name="Object 73"/>
          <p:cNvGraphicFramePr>
            <a:graphicFrameLocks noChangeAspect="1"/>
          </p:cNvGraphicFramePr>
          <p:nvPr>
            <p:extLst>
              <p:ext uri="{D42A27DB-BD31-4B8C-83A1-F6EECF244321}">
                <p14:modId xmlns:p14="http://schemas.microsoft.com/office/powerpoint/2010/main" val="3061991002"/>
              </p:ext>
            </p:extLst>
          </p:nvPr>
        </p:nvGraphicFramePr>
        <p:xfrm>
          <a:off x="6438900" y="3210404"/>
          <a:ext cx="1879600" cy="520700"/>
        </p:xfrm>
        <a:graphic>
          <a:graphicData uri="http://schemas.openxmlformats.org/presentationml/2006/ole">
            <mc:AlternateContent xmlns:mc="http://schemas.openxmlformats.org/markup-compatibility/2006">
              <mc:Choice xmlns:v="urn:schemas-microsoft-com:vml" Requires="v">
                <p:oleObj spid="_x0000_s3115" name="Equation" r:id="rId5" imgW="1879600" imgH="520700" progId="Equation.3">
                  <p:embed/>
                </p:oleObj>
              </mc:Choice>
              <mc:Fallback>
                <p:oleObj name="Equation" r:id="rId5" imgW="1879600" imgH="520700" progId="Equation.3">
                  <p:embed/>
                  <p:pic>
                    <p:nvPicPr>
                      <p:cNvPr id="0" name=""/>
                      <p:cNvPicPr/>
                      <p:nvPr/>
                    </p:nvPicPr>
                    <p:blipFill>
                      <a:blip r:embed="rId6"/>
                      <a:stretch>
                        <a:fillRect/>
                      </a:stretch>
                    </p:blipFill>
                    <p:spPr>
                      <a:xfrm>
                        <a:off x="6438900" y="3210404"/>
                        <a:ext cx="1879600" cy="520700"/>
                      </a:xfrm>
                      <a:prstGeom prst="rect">
                        <a:avLst/>
                      </a:prstGeom>
                    </p:spPr>
                  </p:pic>
                </p:oleObj>
              </mc:Fallback>
            </mc:AlternateContent>
          </a:graphicData>
        </a:graphic>
      </p:graphicFrame>
      <p:graphicFrame>
        <p:nvGraphicFramePr>
          <p:cNvPr id="75" name="Object 74"/>
          <p:cNvGraphicFramePr>
            <a:graphicFrameLocks noChangeAspect="1"/>
          </p:cNvGraphicFramePr>
          <p:nvPr>
            <p:extLst>
              <p:ext uri="{D42A27DB-BD31-4B8C-83A1-F6EECF244321}">
                <p14:modId xmlns:p14="http://schemas.microsoft.com/office/powerpoint/2010/main" val="3506868178"/>
              </p:ext>
            </p:extLst>
          </p:nvPr>
        </p:nvGraphicFramePr>
        <p:xfrm>
          <a:off x="6538829" y="4409844"/>
          <a:ext cx="1358900" cy="927100"/>
        </p:xfrm>
        <a:graphic>
          <a:graphicData uri="http://schemas.openxmlformats.org/presentationml/2006/ole">
            <mc:AlternateContent xmlns:mc="http://schemas.openxmlformats.org/markup-compatibility/2006">
              <mc:Choice xmlns:v="urn:schemas-microsoft-com:vml" Requires="v">
                <p:oleObj spid="_x0000_s3116" name="Equation" r:id="rId7" imgW="1358900" imgH="927100" progId="Equation.3">
                  <p:embed/>
                </p:oleObj>
              </mc:Choice>
              <mc:Fallback>
                <p:oleObj name="Equation" r:id="rId7" imgW="1358900" imgH="927100" progId="Equation.3">
                  <p:embed/>
                  <p:pic>
                    <p:nvPicPr>
                      <p:cNvPr id="0" name=""/>
                      <p:cNvPicPr/>
                      <p:nvPr/>
                    </p:nvPicPr>
                    <p:blipFill>
                      <a:blip r:embed="rId8"/>
                      <a:stretch>
                        <a:fillRect/>
                      </a:stretch>
                    </p:blipFill>
                    <p:spPr>
                      <a:xfrm>
                        <a:off x="6538829" y="4409844"/>
                        <a:ext cx="1358900" cy="927100"/>
                      </a:xfrm>
                      <a:prstGeom prst="rect">
                        <a:avLst/>
                      </a:prstGeom>
                    </p:spPr>
                  </p:pic>
                </p:oleObj>
              </mc:Fallback>
            </mc:AlternateContent>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val="3364964762"/>
              </p:ext>
            </p:extLst>
          </p:nvPr>
        </p:nvGraphicFramePr>
        <p:xfrm>
          <a:off x="5978525" y="5560144"/>
          <a:ext cx="2794000" cy="571500"/>
        </p:xfrm>
        <a:graphic>
          <a:graphicData uri="http://schemas.openxmlformats.org/presentationml/2006/ole">
            <mc:AlternateContent xmlns:mc="http://schemas.openxmlformats.org/markup-compatibility/2006">
              <mc:Choice xmlns:v="urn:schemas-microsoft-com:vml" Requires="v">
                <p:oleObj spid="_x0000_s3117" name="Equation" r:id="rId9" imgW="2794000" imgH="571500" progId="Equation.3">
                  <p:embed/>
                </p:oleObj>
              </mc:Choice>
              <mc:Fallback>
                <p:oleObj name="Equation" r:id="rId9" imgW="2794000" imgH="571500" progId="Equation.3">
                  <p:embed/>
                  <p:pic>
                    <p:nvPicPr>
                      <p:cNvPr id="0" name=""/>
                      <p:cNvPicPr/>
                      <p:nvPr/>
                    </p:nvPicPr>
                    <p:blipFill>
                      <a:blip r:embed="rId10"/>
                      <a:stretch>
                        <a:fillRect/>
                      </a:stretch>
                    </p:blipFill>
                    <p:spPr>
                      <a:xfrm>
                        <a:off x="5978525" y="5560144"/>
                        <a:ext cx="2794000" cy="571500"/>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1775012002"/>
              </p:ext>
            </p:extLst>
          </p:nvPr>
        </p:nvGraphicFramePr>
        <p:xfrm>
          <a:off x="6070600" y="6266919"/>
          <a:ext cx="2247900" cy="495300"/>
        </p:xfrm>
        <a:graphic>
          <a:graphicData uri="http://schemas.openxmlformats.org/presentationml/2006/ole">
            <mc:AlternateContent xmlns:mc="http://schemas.openxmlformats.org/markup-compatibility/2006">
              <mc:Choice xmlns:v="urn:schemas-microsoft-com:vml" Requires="v">
                <p:oleObj spid="_x0000_s3118" name="Equation" r:id="rId11" imgW="2247900" imgH="495300" progId="Equation.3">
                  <p:embed/>
                </p:oleObj>
              </mc:Choice>
              <mc:Fallback>
                <p:oleObj name="Equation" r:id="rId11" imgW="2247900" imgH="495300" progId="Equation.3">
                  <p:embed/>
                  <p:pic>
                    <p:nvPicPr>
                      <p:cNvPr id="0" name=""/>
                      <p:cNvPicPr/>
                      <p:nvPr/>
                    </p:nvPicPr>
                    <p:blipFill>
                      <a:blip r:embed="rId12"/>
                      <a:stretch>
                        <a:fillRect/>
                      </a:stretch>
                    </p:blipFill>
                    <p:spPr>
                      <a:xfrm>
                        <a:off x="6070600" y="6266919"/>
                        <a:ext cx="2247900" cy="495300"/>
                      </a:xfrm>
                      <a:prstGeom prst="rect">
                        <a:avLst/>
                      </a:prstGeom>
                    </p:spPr>
                  </p:pic>
                </p:oleObj>
              </mc:Fallback>
            </mc:AlternateContent>
          </a:graphicData>
        </a:graphic>
      </p:graphicFrame>
      <p:sp>
        <p:nvSpPr>
          <p:cNvPr id="71" name="Rectangle 70"/>
          <p:cNvSpPr/>
          <p:nvPr/>
        </p:nvSpPr>
        <p:spPr>
          <a:xfrm>
            <a:off x="1015989" y="5999748"/>
            <a:ext cx="1189896" cy="164592"/>
          </a:xfrm>
          <a:prstGeom prst="rect">
            <a:avLst/>
          </a:prstGeom>
          <a:solidFill>
            <a:schemeClr val="accent1">
              <a:lumMod val="75000"/>
              <a:alpha val="46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sp>
        <p:nvSpPr>
          <p:cNvPr id="72" name="Rectangle 71"/>
          <p:cNvSpPr/>
          <p:nvPr/>
        </p:nvSpPr>
        <p:spPr>
          <a:xfrm>
            <a:off x="2232516" y="4989100"/>
            <a:ext cx="199190" cy="1010648"/>
          </a:xfrm>
          <a:prstGeom prst="rect">
            <a:avLst/>
          </a:prstGeom>
          <a:solidFill>
            <a:srgbClr val="FF0000">
              <a:alpha val="51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sp>
        <p:nvSpPr>
          <p:cNvPr id="87" name="Rectangle 86"/>
          <p:cNvSpPr/>
          <p:nvPr/>
        </p:nvSpPr>
        <p:spPr>
          <a:xfrm>
            <a:off x="3614811" y="837459"/>
            <a:ext cx="4572000" cy="276999"/>
          </a:xfrm>
          <a:prstGeom prst="rect">
            <a:avLst/>
          </a:prstGeom>
        </p:spPr>
        <p:txBody>
          <a:bodyPr>
            <a:spAutoFit/>
          </a:bodyPr>
          <a:lstStyle/>
          <a:p>
            <a:r>
              <a:rPr lang="en-US" sz="1200" dirty="0">
                <a:hlinkClick r:id="rId13"/>
              </a:rPr>
              <a:t>https://app.perusall.com/annotation/ue2ohDaYfTsmcYiTK</a:t>
            </a:r>
            <a:endParaRPr lang="en-US" sz="1200" dirty="0"/>
          </a:p>
        </p:txBody>
      </p:sp>
    </p:spTree>
    <p:extLst>
      <p:ext uri="{BB962C8B-B14F-4D97-AF65-F5344CB8AC3E}">
        <p14:creationId xmlns:p14="http://schemas.microsoft.com/office/powerpoint/2010/main" val="394961706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4.44444E-6 C 0.0066 -0.04606 0.01337 -0.09213 0.02778 -0.11875 C 0.04219 -0.14537 0.06614 -0.16458 0.08628 -0.15972 C 0.10642 -0.15486 0.13663 -0.11527 0.14913 -0.08958 C 0.16163 -0.06388 0.15607 -0.00486 0.16094 -0.00578 C 0.1658 -0.00671 0.16632 -0.07129 0.17847 -0.09537 C 0.19062 -0.11944 0.21476 -0.14838 0.23403 -0.15 C 0.2533 -0.15162 0.27986 -0.12986 0.29392 -0.10509 C 0.30798 -0.08032 0.3125 -0.00578 0.31875 -0.00185 C 0.325 0.00209 0.32344 -0.05856 0.33194 -0.08171 C 0.34045 -0.10486 0.35555 -0.12963 0.36996 -0.14027 C 0.38437 -0.15092 0.40312 -0.15463 0.41823 -0.14606 C 0.43333 -0.1375 0.45104 -0.11296 0.46059 -0.08958 C 0.47014 -0.0662 0.47257 -0.03611 0.47517 -0.00578 " pathEditMode="relative" ptsTypes="aaaaaaaaaaaaaA">
                                      <p:cBhvr>
                                        <p:cTn id="6" dur="2000" fill="hold"/>
                                        <p:tgtEl>
                                          <p:spTgt spid="5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239" name="Shape 239"/>
          <p:cNvSpPr>
            <a:spLocks noGrp="1"/>
          </p:cNvSpPr>
          <p:nvPr>
            <p:ph type="body" idx="1"/>
          </p:nvPr>
        </p:nvSpPr>
        <p:spPr>
          <a:xfrm>
            <a:off x="0" y="0"/>
            <a:ext cx="9144000" cy="1157760"/>
          </a:xfrm>
          <a:prstGeom prst="rect">
            <a:avLst/>
          </a:prstGeom>
        </p:spPr>
        <p:txBody>
          <a:bodyPr lIns="0" tIns="0" rIns="0" bIns="0" anchor="ctr">
            <a:normAutofit/>
          </a:bodyPr>
          <a:lstStyle>
            <a:lvl1pPr marL="0" indent="0">
              <a:spcBef>
                <a:spcPts val="700"/>
              </a:spcBef>
              <a:buSzTx/>
              <a:buNone/>
              <a:defRPr sz="3000" b="1">
                <a:solidFill>
                  <a:srgbClr val="FFFFFF"/>
                </a:solidFill>
                <a:latin typeface="Arial"/>
                <a:ea typeface="Arial"/>
                <a:cs typeface="Arial"/>
                <a:sym typeface="Arial"/>
              </a:defRPr>
            </a:lvl1pPr>
          </a:lstStyle>
          <a:p>
            <a:pPr lvl="0">
              <a:defRPr sz="1800" b="0">
                <a:solidFill>
                  <a:srgbClr val="000000"/>
                </a:solidFill>
              </a:defRPr>
            </a:pPr>
            <a:r>
              <a:rPr sz="3000" b="1">
                <a:solidFill>
                  <a:srgbClr val="FFFFFF"/>
                </a:solidFill>
              </a:rPr>
              <a:t>Section 7.1: The effects of interactions</a:t>
            </a:r>
          </a:p>
        </p:txBody>
      </p:sp>
      <p:pic>
        <p:nvPicPr>
          <p:cNvPr id="240" name="image10.jpeg" descr="07_02_Figure.jpg"/>
          <p:cNvPicPr/>
          <p:nvPr/>
        </p:nvPicPr>
        <p:blipFill>
          <a:blip r:embed="rId2">
            <a:extLst/>
          </a:blip>
          <a:srcRect b="2616"/>
          <a:stretch>
            <a:fillRect/>
          </a:stretch>
        </p:blipFill>
        <p:spPr>
          <a:xfrm>
            <a:off x="1470012" y="1330096"/>
            <a:ext cx="6203976" cy="5200380"/>
          </a:xfrm>
          <a:prstGeom prst="rect">
            <a:avLst/>
          </a:prstGeom>
          <a:ln w="12700">
            <a:miter lim="400000"/>
          </a:ln>
        </p:spPr>
      </p:pic>
    </p:spTree>
  </p:cSld>
  <p:clrMapOvr>
    <a:masterClrMapping/>
  </p:clrMapOvr>
  <p:transition xmlns:p14="http://schemas.microsoft.com/office/powerpoint/2010/mai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 name="Shape 1016"/>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017" name="Shape 1017"/>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Concepts: The basics of interactions</a:t>
            </a:r>
          </a:p>
        </p:txBody>
      </p:sp>
      <p:sp>
        <p:nvSpPr>
          <p:cNvPr id="1018" name="Shape 1018"/>
          <p:cNvSpPr>
            <a:spLocks noGrp="1"/>
          </p:cNvSpPr>
          <p:nvPr>
            <p:ph type="body" idx="1"/>
          </p:nvPr>
        </p:nvSpPr>
        <p:spPr>
          <a:xfrm>
            <a:off x="365125" y="1874519"/>
            <a:ext cx="8229600" cy="4718306"/>
          </a:xfrm>
          <a:prstGeom prst="rect">
            <a:avLst/>
          </a:prstGeom>
        </p:spPr>
        <p:txBody>
          <a:bodyPr lIns="0" tIns="0" rIns="0" bIns="0">
            <a:normAutofit/>
          </a:bodyPr>
          <a:lstStyle/>
          <a:p>
            <a:pPr lvl="0">
              <a:defRPr sz="1800"/>
            </a:pPr>
            <a:r>
              <a:rPr sz="2800" dirty="0"/>
              <a:t>An </a:t>
            </a:r>
            <a:r>
              <a:rPr sz="2800" b="1" dirty="0"/>
              <a:t>interaction</a:t>
            </a:r>
            <a:r>
              <a:rPr sz="2800" dirty="0"/>
              <a:t> is an event that produces either a physical change or a change in motion. A </a:t>
            </a:r>
            <a:r>
              <a:rPr sz="2800" i="1" dirty="0"/>
              <a:t>repulsive interaction</a:t>
            </a:r>
            <a:r>
              <a:rPr sz="2800" dirty="0"/>
              <a:t> causes the interacting objects to accelerate away from each other, and an </a:t>
            </a:r>
            <a:r>
              <a:rPr sz="2800" i="1" dirty="0"/>
              <a:t>attractive interaction</a:t>
            </a:r>
            <a:r>
              <a:rPr sz="2800" dirty="0"/>
              <a:t> causes them to accelerate toward each other.</a:t>
            </a:r>
          </a:p>
          <a:p>
            <a:pPr lvl="0">
              <a:defRPr sz="1800"/>
            </a:pPr>
            <a:r>
              <a:rPr sz="2800" dirty="0"/>
              <a:t>The </a:t>
            </a:r>
            <a:r>
              <a:rPr sz="2800" b="1" dirty="0"/>
              <a:t>interaction range</a:t>
            </a:r>
            <a:r>
              <a:rPr sz="2800" dirty="0"/>
              <a:t> is the distance over which an interaction is appreciable. A long-range interaction has an infinite range; a short-range interaction has a finite range.</a:t>
            </a:r>
          </a:p>
        </p:txBody>
      </p:sp>
      <p:sp>
        <p:nvSpPr>
          <p:cNvPr id="1019" name="Shape 1019"/>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Chapter 7: Summary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Shape 1021"/>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022" name="Shape 1022"/>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dirty="0" smtClean="0">
                <a:solidFill>
                  <a:srgbClr val="004A8F"/>
                </a:solidFill>
              </a:rPr>
              <a:t>The basics of interactions</a:t>
            </a:r>
            <a:endParaRPr sz="3000" b="1" dirty="0">
              <a:solidFill>
                <a:srgbClr val="004A8F"/>
              </a:solidFill>
            </a:endParaRPr>
          </a:p>
        </p:txBody>
      </p:sp>
      <p:sp>
        <p:nvSpPr>
          <p:cNvPr id="1023" name="Shape 1023"/>
          <p:cNvSpPr>
            <a:spLocks noGrp="1"/>
          </p:cNvSpPr>
          <p:nvPr>
            <p:ph type="body" idx="1"/>
          </p:nvPr>
        </p:nvSpPr>
        <p:spPr>
          <a:xfrm>
            <a:off x="131595" y="1724431"/>
            <a:ext cx="4634664" cy="4718306"/>
          </a:xfrm>
          <a:prstGeom prst="rect">
            <a:avLst/>
          </a:prstGeom>
        </p:spPr>
        <p:txBody>
          <a:bodyPr lIns="0" tIns="0" rIns="0" bIns="0">
            <a:normAutofit/>
          </a:bodyPr>
          <a:lstStyle/>
          <a:p>
            <a:pPr lvl="0">
              <a:defRPr sz="1800"/>
            </a:pPr>
            <a:r>
              <a:rPr sz="2800" dirty="0"/>
              <a:t>A </a:t>
            </a:r>
            <a:r>
              <a:rPr sz="2800" b="1" dirty="0"/>
              <a:t>field</a:t>
            </a:r>
            <a:r>
              <a:rPr sz="2800" dirty="0"/>
              <a:t> is a model used to visualize interactions between objects. According to this model, each object that takes part in an interaction produces a field in the space surrounding itself, and the fields mediate the interaction between the objects.</a:t>
            </a:r>
          </a:p>
        </p:txBody>
      </p:sp>
      <p:sp>
        <p:nvSpPr>
          <p:cNvPr id="1024" name="Shape 1024"/>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Chapter 7: Summary</a:t>
            </a:r>
          </a:p>
        </p:txBody>
      </p:sp>
      <p:pic>
        <p:nvPicPr>
          <p:cNvPr id="4" name="Picture 3"/>
          <p:cNvPicPr>
            <a:picLocks noChangeAspect="1"/>
          </p:cNvPicPr>
          <p:nvPr/>
        </p:nvPicPr>
        <p:blipFill>
          <a:blip r:embed="rId2"/>
          <a:stretch>
            <a:fillRect/>
          </a:stretch>
        </p:blipFill>
        <p:spPr>
          <a:xfrm>
            <a:off x="4705684" y="3897688"/>
            <a:ext cx="4705683" cy="2753727"/>
          </a:xfrm>
          <a:prstGeom prst="rect">
            <a:avLst/>
          </a:prstGeom>
        </p:spPr>
      </p:pic>
      <p:pic>
        <p:nvPicPr>
          <p:cNvPr id="6" name="Picture 5"/>
          <p:cNvPicPr>
            <a:picLocks noChangeAspect="1"/>
          </p:cNvPicPr>
          <p:nvPr/>
        </p:nvPicPr>
        <p:blipFill>
          <a:blip r:embed="rId3"/>
          <a:stretch>
            <a:fillRect/>
          </a:stretch>
        </p:blipFill>
        <p:spPr>
          <a:xfrm>
            <a:off x="5928894" y="1223904"/>
            <a:ext cx="2515937" cy="2515937"/>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Shape 1026"/>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027" name="Shape 1027"/>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Concepts: The basics of interactions</a:t>
            </a:r>
          </a:p>
        </p:txBody>
      </p:sp>
      <p:sp>
        <p:nvSpPr>
          <p:cNvPr id="1028" name="Shape 1028"/>
          <p:cNvSpPr>
            <a:spLocks noGrp="1"/>
          </p:cNvSpPr>
          <p:nvPr>
            <p:ph type="body" idx="1"/>
          </p:nvPr>
        </p:nvSpPr>
        <p:spPr>
          <a:xfrm>
            <a:off x="0" y="1874519"/>
            <a:ext cx="9144000" cy="4718306"/>
          </a:xfrm>
          <a:prstGeom prst="rect">
            <a:avLst/>
          </a:prstGeom>
        </p:spPr>
        <p:txBody>
          <a:bodyPr lIns="0" tIns="0" rIns="0" bIns="0">
            <a:normAutofit/>
          </a:bodyPr>
          <a:lstStyle/>
          <a:p>
            <a:pPr marL="269421" lvl="0" indent="-269421">
              <a:spcBef>
                <a:spcPts val="500"/>
              </a:spcBef>
              <a:defRPr sz="1800"/>
            </a:pPr>
            <a:r>
              <a:rPr sz="2200" dirty="0"/>
              <a:t>A </a:t>
            </a:r>
            <a:r>
              <a:rPr sz="2200" b="1" dirty="0"/>
              <a:t>fundamental interaction</a:t>
            </a:r>
            <a:r>
              <a:rPr sz="2200" dirty="0"/>
              <a:t> is one that cannot be explained in terms of other interactions. The four known fundamental interactions are </a:t>
            </a:r>
          </a:p>
          <a:p>
            <a:pPr marL="726621" lvl="1" indent="-269421">
              <a:spcBef>
                <a:spcPts val="500"/>
              </a:spcBef>
              <a:defRPr sz="1800"/>
            </a:pPr>
            <a:r>
              <a:rPr sz="2200" dirty="0"/>
              <a:t>the </a:t>
            </a:r>
            <a:r>
              <a:rPr sz="2200" b="1" dirty="0"/>
              <a:t>gravitational interaction</a:t>
            </a:r>
            <a:r>
              <a:rPr sz="2200" dirty="0"/>
              <a:t> (a long-range attractive interaction between objects that have </a:t>
            </a:r>
            <a:r>
              <a:rPr sz="2200" i="1" dirty="0"/>
              <a:t>mass</a:t>
            </a:r>
            <a:r>
              <a:rPr sz="2200" dirty="0"/>
              <a:t>), </a:t>
            </a:r>
            <a:r>
              <a:rPr lang="en-US" sz="2200" dirty="0" smtClean="0"/>
              <a:t>responsible for large scale structure of universe</a:t>
            </a:r>
            <a:endParaRPr sz="2200" dirty="0"/>
          </a:p>
          <a:p>
            <a:pPr marL="726621" lvl="1" indent="-269421">
              <a:spcBef>
                <a:spcPts val="500"/>
              </a:spcBef>
              <a:defRPr sz="1800"/>
            </a:pPr>
            <a:r>
              <a:rPr sz="2200" dirty="0"/>
              <a:t>the </a:t>
            </a:r>
            <a:r>
              <a:rPr sz="2200" b="1" dirty="0"/>
              <a:t>electromagnetic interaction</a:t>
            </a:r>
            <a:r>
              <a:rPr sz="2200" dirty="0"/>
              <a:t> (a long-range interaction between objects that have </a:t>
            </a:r>
            <a:r>
              <a:rPr sz="2200" i="1" dirty="0"/>
              <a:t>electrical charge</a:t>
            </a:r>
            <a:r>
              <a:rPr sz="2200" dirty="0"/>
              <a:t>; this interaction can be either attractive or repulsive), </a:t>
            </a:r>
            <a:r>
              <a:rPr lang="en-US" sz="2200" dirty="0" smtClean="0"/>
              <a:t>responsible for all chemistry, materials science …</a:t>
            </a:r>
            <a:endParaRPr sz="2200" dirty="0"/>
          </a:p>
          <a:p>
            <a:pPr marL="726621" lvl="1" indent="-269421">
              <a:spcBef>
                <a:spcPts val="500"/>
              </a:spcBef>
              <a:defRPr sz="1800"/>
            </a:pPr>
            <a:r>
              <a:rPr sz="2200" dirty="0"/>
              <a:t>the </a:t>
            </a:r>
            <a:r>
              <a:rPr sz="2200" b="1" dirty="0"/>
              <a:t>weak interaction</a:t>
            </a:r>
            <a:r>
              <a:rPr sz="2200" dirty="0"/>
              <a:t> (a short-range repulsive interaction between subatomic particles), </a:t>
            </a:r>
            <a:r>
              <a:rPr lang="en-US" sz="2200" dirty="0" smtClean="0"/>
              <a:t>responsible for nuclear decay </a:t>
            </a:r>
            <a:r>
              <a:rPr sz="2200" dirty="0" smtClean="0"/>
              <a:t>and </a:t>
            </a:r>
            <a:endParaRPr sz="2200" dirty="0"/>
          </a:p>
          <a:p>
            <a:pPr marL="726621" lvl="1" indent="-269421">
              <a:spcBef>
                <a:spcPts val="500"/>
              </a:spcBef>
              <a:defRPr sz="1800"/>
            </a:pPr>
            <a:r>
              <a:rPr sz="2200" dirty="0"/>
              <a:t>the </a:t>
            </a:r>
            <a:r>
              <a:rPr sz="2200" b="1" dirty="0"/>
              <a:t>strong interaction</a:t>
            </a:r>
            <a:r>
              <a:rPr sz="2200" dirty="0"/>
              <a:t> (a short-range interaction between </a:t>
            </a:r>
            <a:r>
              <a:rPr sz="2200" i="1" dirty="0"/>
              <a:t>quarks</a:t>
            </a:r>
            <a:r>
              <a:rPr sz="2200" dirty="0"/>
              <a:t>, the building blocks of protons, neutrons, and certain other subatomic particles; this interaction can be either attractive or repulsive).</a:t>
            </a:r>
          </a:p>
        </p:txBody>
      </p:sp>
      <p:sp>
        <p:nvSpPr>
          <p:cNvPr id="1029" name="Shape 1029"/>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Chapter 7: Summary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Shape 1031"/>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032" name="Shape 1032"/>
          <p:cNvSpPr>
            <a:spLocks noGrp="1"/>
          </p:cNvSpPr>
          <p:nvPr>
            <p:ph type="title"/>
          </p:nvPr>
        </p:nvSpPr>
        <p:spPr>
          <a:xfrm>
            <a:off x="0" y="1170432"/>
            <a:ext cx="9144000" cy="553999"/>
          </a:xfrm>
          <a:prstGeom prst="rect">
            <a:avLst/>
          </a:prstGeom>
        </p:spPr>
        <p:txBody>
          <a:bodyPr lIns="0" tIns="0" rIns="0" bIns="0">
            <a:normAutofit/>
          </a:bodyPr>
          <a:lstStyle>
            <a:lvl1pPr>
              <a:defRPr>
                <a:solidFill>
                  <a:srgbClr val="AF2A42"/>
                </a:solidFill>
              </a:defRPr>
            </a:lvl1pPr>
          </a:lstStyle>
          <a:p>
            <a:pPr lvl="0">
              <a:defRPr sz="1800" b="0">
                <a:solidFill>
                  <a:srgbClr val="000000"/>
                </a:solidFill>
              </a:defRPr>
            </a:pPr>
            <a:r>
              <a:rPr sz="3000" b="1">
                <a:solidFill>
                  <a:srgbClr val="AF2A42"/>
                </a:solidFill>
              </a:rPr>
              <a:t>Quantitative Tools: The basics of interactions</a:t>
            </a:r>
          </a:p>
        </p:txBody>
      </p:sp>
      <p:sp>
        <p:nvSpPr>
          <p:cNvPr id="1033" name="Shape 1033"/>
          <p:cNvSpPr>
            <a:spLocks noGrp="1"/>
          </p:cNvSpPr>
          <p:nvPr>
            <p:ph type="body" idx="1"/>
          </p:nvPr>
        </p:nvSpPr>
        <p:spPr>
          <a:xfrm>
            <a:off x="365125" y="1874519"/>
            <a:ext cx="8229600" cy="4718306"/>
          </a:xfrm>
          <a:prstGeom prst="rect">
            <a:avLst/>
          </a:prstGeom>
        </p:spPr>
        <p:txBody>
          <a:bodyPr lIns="0" tIns="0" rIns="0" bIns="0">
            <a:normAutofit/>
          </a:bodyPr>
          <a:lstStyle/>
          <a:p>
            <a:pPr lvl="0">
              <a:buClr>
                <a:srgbClr val="AF2A42"/>
              </a:buClr>
              <a:defRPr sz="1800"/>
            </a:pPr>
            <a:r>
              <a:rPr sz="2800"/>
              <a:t>If two objects of inertias </a:t>
            </a:r>
            <a:r>
              <a:rPr sz="2800" i="1"/>
              <a:t>m</a:t>
            </a:r>
            <a:r>
              <a:rPr sz="2800" baseline="-25000"/>
              <a:t>1</a:t>
            </a:r>
            <a:r>
              <a:rPr sz="2800"/>
              <a:t> and </a:t>
            </a:r>
            <a:r>
              <a:rPr sz="2800" i="1"/>
              <a:t>m</a:t>
            </a:r>
            <a:r>
              <a:rPr sz="2800" baseline="-25000"/>
              <a:t>2</a:t>
            </a:r>
            <a:r>
              <a:rPr sz="2800"/>
              <a:t> interact, the ratio of the </a:t>
            </a:r>
            <a:r>
              <a:rPr sz="2800" i="1"/>
              <a:t>x</a:t>
            </a:r>
            <a:r>
              <a:rPr sz="2800"/>
              <a:t> components of their accelerations is</a:t>
            </a:r>
          </a:p>
        </p:txBody>
      </p:sp>
      <p:sp>
        <p:nvSpPr>
          <p:cNvPr id="1034" name="Shape 1034"/>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Chapter 7: Summary</a:t>
            </a:r>
          </a:p>
        </p:txBody>
      </p:sp>
      <p:pic>
        <p:nvPicPr>
          <p:cNvPr id="1035" name="image73.pdf"/>
          <p:cNvPicPr/>
          <p:nvPr/>
        </p:nvPicPr>
        <p:blipFill>
          <a:blip r:embed="rId2">
            <a:extLst/>
          </a:blip>
          <a:stretch>
            <a:fillRect/>
          </a:stretch>
        </p:blipFill>
        <p:spPr>
          <a:xfrm>
            <a:off x="3746500" y="3011488"/>
            <a:ext cx="1651000" cy="10033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Shape 1037"/>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038" name="Shape 1038"/>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Concepts: Potential energy</a:t>
            </a:r>
          </a:p>
        </p:txBody>
      </p:sp>
      <p:sp>
        <p:nvSpPr>
          <p:cNvPr id="1039" name="Shape 1039"/>
          <p:cNvSpPr>
            <a:spLocks noGrp="1"/>
          </p:cNvSpPr>
          <p:nvPr>
            <p:ph type="body" idx="1"/>
          </p:nvPr>
        </p:nvSpPr>
        <p:spPr>
          <a:xfrm>
            <a:off x="365125" y="1874519"/>
            <a:ext cx="8229600" cy="4718306"/>
          </a:xfrm>
          <a:prstGeom prst="rect">
            <a:avLst/>
          </a:prstGeom>
        </p:spPr>
        <p:txBody>
          <a:bodyPr lIns="0" tIns="0" rIns="0" bIns="0">
            <a:normAutofit/>
          </a:bodyPr>
          <a:lstStyle/>
          <a:p>
            <a:pPr lvl="0">
              <a:defRPr sz="1800"/>
            </a:pPr>
            <a:r>
              <a:rPr sz="2800" b="1" dirty="0"/>
              <a:t>Potential energy</a:t>
            </a:r>
            <a:r>
              <a:rPr sz="2800" dirty="0"/>
              <a:t> is a coherent form of internal energy associated with reversible changes in the </a:t>
            </a:r>
            <a:r>
              <a:rPr sz="2800" i="1" dirty="0"/>
              <a:t>configuration</a:t>
            </a:r>
            <a:r>
              <a:rPr sz="2800" dirty="0"/>
              <a:t> of an object or system. Potential energy can be converted entirely to kinetic energy.</a:t>
            </a:r>
          </a:p>
          <a:p>
            <a:pPr lvl="0">
              <a:defRPr sz="1800"/>
            </a:pPr>
            <a:r>
              <a:rPr sz="2800" b="1" dirty="0"/>
              <a:t>Gravitational potential energy</a:t>
            </a:r>
            <a:r>
              <a:rPr sz="2800" dirty="0"/>
              <a:t> is the potential energy associated with the relative position of objects that are interacting gravitationally.</a:t>
            </a:r>
          </a:p>
        </p:txBody>
      </p:sp>
      <p:sp>
        <p:nvSpPr>
          <p:cNvPr id="1040" name="Shape 1040"/>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Chapter 7: Summary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Shape 1042"/>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043" name="Shape 1043"/>
          <p:cNvSpPr>
            <a:spLocks noGrp="1"/>
          </p:cNvSpPr>
          <p:nvPr>
            <p:ph type="title"/>
          </p:nvPr>
        </p:nvSpPr>
        <p:spPr>
          <a:xfrm>
            <a:off x="0" y="1170432"/>
            <a:ext cx="9144000" cy="553999"/>
          </a:xfrm>
          <a:prstGeom prst="rect">
            <a:avLst/>
          </a:prstGeom>
        </p:spPr>
        <p:txBody>
          <a:bodyPr lIns="0" tIns="0" rIns="0" bIns="0">
            <a:normAutofit/>
          </a:bodyPr>
          <a:lstStyle/>
          <a:p>
            <a:pPr lvl="0">
              <a:defRPr sz="1800" b="0">
                <a:solidFill>
                  <a:srgbClr val="000000"/>
                </a:solidFill>
              </a:defRPr>
            </a:pPr>
            <a:r>
              <a:rPr sz="3000" b="1">
                <a:solidFill>
                  <a:srgbClr val="004A8F"/>
                </a:solidFill>
              </a:rPr>
              <a:t>Concepts: Potential energy</a:t>
            </a:r>
          </a:p>
        </p:txBody>
      </p:sp>
      <p:sp>
        <p:nvSpPr>
          <p:cNvPr id="1044" name="Shape 1044"/>
          <p:cNvSpPr>
            <a:spLocks noGrp="1"/>
          </p:cNvSpPr>
          <p:nvPr>
            <p:ph type="body" idx="1"/>
          </p:nvPr>
        </p:nvSpPr>
        <p:spPr>
          <a:xfrm>
            <a:off x="365125" y="1874519"/>
            <a:ext cx="8229600" cy="4718306"/>
          </a:xfrm>
          <a:prstGeom prst="rect">
            <a:avLst/>
          </a:prstGeom>
        </p:spPr>
        <p:txBody>
          <a:bodyPr lIns="0" tIns="0" rIns="0" bIns="0">
            <a:normAutofit/>
          </a:bodyPr>
          <a:lstStyle/>
          <a:p>
            <a:pPr lvl="0">
              <a:defRPr sz="1800"/>
            </a:pPr>
            <a:r>
              <a:rPr sz="2800" b="1" dirty="0"/>
              <a:t>Elastic potential energy</a:t>
            </a:r>
            <a:r>
              <a:rPr sz="2800" dirty="0"/>
              <a:t> is the potential energy associated with the reversible deformation of objects.</a:t>
            </a:r>
          </a:p>
          <a:p>
            <a:pPr lvl="0">
              <a:defRPr sz="1800"/>
            </a:pPr>
            <a:r>
              <a:rPr sz="2800" dirty="0"/>
              <a:t>Changes in potential energy are </a:t>
            </a:r>
            <a:r>
              <a:rPr sz="2800" i="1" dirty="0"/>
              <a:t>independent of path</a:t>
            </a:r>
            <a:r>
              <a:rPr sz="2800" dirty="0"/>
              <a:t>. This means that the change in an object’s potential energy as the object moves from a position </a:t>
            </a:r>
            <a:r>
              <a:rPr sz="2800" i="1" dirty="0"/>
              <a:t>x</a:t>
            </a:r>
            <a:r>
              <a:rPr sz="2800" baseline="-25000" dirty="0"/>
              <a:t>1</a:t>
            </a:r>
            <a:r>
              <a:rPr sz="2800" dirty="0"/>
              <a:t> to any other position </a:t>
            </a:r>
            <a:r>
              <a:rPr sz="2800" i="1" dirty="0"/>
              <a:t>x</a:t>
            </a:r>
            <a:r>
              <a:rPr sz="2800" baseline="-25000" dirty="0"/>
              <a:t>2</a:t>
            </a:r>
            <a:r>
              <a:rPr sz="2800" dirty="0"/>
              <a:t> depends </a:t>
            </a:r>
            <a:r>
              <a:rPr sz="2800" i="1" dirty="0"/>
              <a:t>only</a:t>
            </a:r>
            <a:r>
              <a:rPr sz="2800" dirty="0"/>
              <a:t> on </a:t>
            </a:r>
            <a:r>
              <a:rPr sz="2800" i="1" dirty="0"/>
              <a:t>x</a:t>
            </a:r>
            <a:r>
              <a:rPr sz="2800" baseline="-25000" dirty="0"/>
              <a:t>1</a:t>
            </a:r>
            <a:r>
              <a:rPr sz="2800" dirty="0"/>
              <a:t> and </a:t>
            </a:r>
            <a:r>
              <a:rPr sz="2800" i="1" dirty="0"/>
              <a:t>x</a:t>
            </a:r>
            <a:r>
              <a:rPr sz="2800" baseline="-25000" dirty="0"/>
              <a:t>2</a:t>
            </a:r>
            <a:r>
              <a:rPr sz="2800" dirty="0"/>
              <a:t>, and </a:t>
            </a:r>
            <a:r>
              <a:rPr sz="2800" i="1" dirty="0"/>
              <a:t>not</a:t>
            </a:r>
            <a:r>
              <a:rPr sz="2800" dirty="0"/>
              <a:t> on the path the object takes in moving from </a:t>
            </a:r>
            <a:r>
              <a:rPr sz="2800" i="1" dirty="0"/>
              <a:t>x</a:t>
            </a:r>
            <a:r>
              <a:rPr sz="2800" baseline="-25000" dirty="0"/>
              <a:t>1</a:t>
            </a:r>
            <a:r>
              <a:rPr sz="2800" dirty="0"/>
              <a:t> to </a:t>
            </a:r>
            <a:r>
              <a:rPr sz="2800" i="1" dirty="0"/>
              <a:t>x</a:t>
            </a:r>
            <a:r>
              <a:rPr sz="2800" baseline="-25000" dirty="0"/>
              <a:t>2</a:t>
            </a:r>
            <a:r>
              <a:rPr sz="2800" dirty="0"/>
              <a:t>.</a:t>
            </a:r>
          </a:p>
        </p:txBody>
      </p:sp>
      <p:sp>
        <p:nvSpPr>
          <p:cNvPr id="1045" name="Shape 1045"/>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Chapter 7: Summary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Shape 1047"/>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048" name="Shape 1048"/>
          <p:cNvSpPr>
            <a:spLocks noGrp="1"/>
          </p:cNvSpPr>
          <p:nvPr>
            <p:ph type="title"/>
          </p:nvPr>
        </p:nvSpPr>
        <p:spPr>
          <a:xfrm>
            <a:off x="0" y="1170432"/>
            <a:ext cx="9144000" cy="553999"/>
          </a:xfrm>
          <a:prstGeom prst="rect">
            <a:avLst/>
          </a:prstGeom>
        </p:spPr>
        <p:txBody>
          <a:bodyPr lIns="0" tIns="0" rIns="0" bIns="0">
            <a:normAutofit/>
          </a:bodyPr>
          <a:lstStyle>
            <a:lvl1pPr>
              <a:defRPr>
                <a:solidFill>
                  <a:srgbClr val="AF2A42"/>
                </a:solidFill>
              </a:defRPr>
            </a:lvl1pPr>
          </a:lstStyle>
          <a:p>
            <a:pPr lvl="0">
              <a:defRPr sz="1800" b="0">
                <a:solidFill>
                  <a:srgbClr val="000000"/>
                </a:solidFill>
              </a:defRPr>
            </a:pPr>
            <a:r>
              <a:rPr sz="3000" b="1">
                <a:solidFill>
                  <a:srgbClr val="AF2A42"/>
                </a:solidFill>
              </a:rPr>
              <a:t>Quantitative Tools: Potential energy</a:t>
            </a:r>
          </a:p>
        </p:txBody>
      </p:sp>
      <p:sp>
        <p:nvSpPr>
          <p:cNvPr id="1049" name="Shape 1049"/>
          <p:cNvSpPr>
            <a:spLocks noGrp="1"/>
          </p:cNvSpPr>
          <p:nvPr>
            <p:ph type="body" idx="1"/>
          </p:nvPr>
        </p:nvSpPr>
        <p:spPr>
          <a:xfrm>
            <a:off x="365125" y="1874519"/>
            <a:ext cx="8365888" cy="4718306"/>
          </a:xfrm>
          <a:prstGeom prst="rect">
            <a:avLst/>
          </a:prstGeom>
        </p:spPr>
        <p:txBody>
          <a:bodyPr lIns="0" tIns="0" rIns="0" bIns="0">
            <a:normAutofit/>
          </a:bodyPr>
          <a:lstStyle/>
          <a:p>
            <a:pPr lvl="0">
              <a:buClr>
                <a:srgbClr val="AF2A42"/>
              </a:buClr>
              <a:defRPr sz="1800"/>
            </a:pPr>
            <a:r>
              <a:rPr sz="2800" dirty="0"/>
              <a:t>The potential energy </a:t>
            </a:r>
            <a:r>
              <a:rPr sz="2800" i="1" dirty="0"/>
              <a:t>U</a:t>
            </a:r>
            <a:r>
              <a:rPr sz="2800" dirty="0"/>
              <a:t> of a system of two interacting objects can always be written in the form</a:t>
            </a:r>
          </a:p>
          <a:p>
            <a:pPr marL="0" lvl="0" indent="0" algn="ctr">
              <a:buSzTx/>
              <a:buNone/>
              <a:defRPr sz="1800"/>
            </a:pPr>
            <a:r>
              <a:rPr sz="2800" i="1" dirty="0"/>
              <a:t>U</a:t>
            </a:r>
            <a:r>
              <a:rPr sz="2800" dirty="0"/>
              <a:t> = </a:t>
            </a:r>
            <a:r>
              <a:rPr sz="2800" i="1" dirty="0"/>
              <a:t>U</a:t>
            </a:r>
            <a:r>
              <a:rPr sz="2800" dirty="0"/>
              <a:t>(</a:t>
            </a:r>
            <a:r>
              <a:rPr sz="2800" i="1" dirty="0"/>
              <a:t>x</a:t>
            </a:r>
            <a:r>
              <a:rPr sz="2800" dirty="0"/>
              <a:t>),</a:t>
            </a:r>
          </a:p>
          <a:p>
            <a:pPr marL="0" lvl="1" indent="457200">
              <a:buSzTx/>
              <a:buNone/>
              <a:defRPr sz="1800"/>
            </a:pPr>
            <a:r>
              <a:rPr sz="2800" dirty="0"/>
              <a:t>where </a:t>
            </a:r>
            <a:r>
              <a:rPr sz="2800" i="1" dirty="0"/>
              <a:t>U</a:t>
            </a:r>
            <a:r>
              <a:rPr sz="2800" dirty="0"/>
              <a:t>(</a:t>
            </a:r>
            <a:r>
              <a:rPr sz="2800" i="1" dirty="0"/>
              <a:t>x</a:t>
            </a:r>
            <a:r>
              <a:rPr sz="2800" dirty="0"/>
              <a:t>) is a unique function of a position variable </a:t>
            </a:r>
            <a:r>
              <a:rPr sz="2800" i="1" dirty="0"/>
              <a:t>x</a:t>
            </a:r>
            <a:r>
              <a:rPr sz="2800" dirty="0"/>
              <a:t> that quantifies the configuration of the system.</a:t>
            </a:r>
          </a:p>
          <a:p>
            <a:pPr lvl="0">
              <a:buClr>
                <a:srgbClr val="AF2A42"/>
              </a:buClr>
              <a:defRPr sz="1800"/>
            </a:pPr>
            <a:r>
              <a:rPr sz="2800" dirty="0"/>
              <a:t>Near Earth’s surface, if the vertical coordinate of an object of inertia </a:t>
            </a:r>
            <a:r>
              <a:rPr sz="2800" i="1" dirty="0"/>
              <a:t>m</a:t>
            </a:r>
            <a:r>
              <a:rPr sz="2800" dirty="0"/>
              <a:t> changes by Δ</a:t>
            </a:r>
            <a:r>
              <a:rPr sz="2800" i="1" dirty="0"/>
              <a:t>x</a:t>
            </a:r>
            <a:r>
              <a:rPr sz="2800" dirty="0"/>
              <a:t>, the gravitational potential energy </a:t>
            </a:r>
            <a:r>
              <a:rPr sz="2800" i="1" dirty="0"/>
              <a:t>U</a:t>
            </a:r>
            <a:r>
              <a:rPr sz="2800" i="1" baseline="30000" dirty="0"/>
              <a:t>G</a:t>
            </a:r>
            <a:r>
              <a:rPr sz="2800" dirty="0"/>
              <a:t> of the Earth-object system changes by</a:t>
            </a:r>
          </a:p>
          <a:p>
            <a:pPr marL="0" lvl="0" indent="0" algn="ctr">
              <a:buSzTx/>
              <a:buNone/>
              <a:defRPr sz="1800"/>
            </a:pPr>
            <a:r>
              <a:rPr sz="2800" dirty="0"/>
              <a:t>Δ</a:t>
            </a:r>
            <a:r>
              <a:rPr sz="2800" i="1" dirty="0"/>
              <a:t>U</a:t>
            </a:r>
            <a:r>
              <a:rPr sz="2800" i="1" baseline="30000" dirty="0"/>
              <a:t>G </a:t>
            </a:r>
            <a:r>
              <a:rPr sz="2800" dirty="0"/>
              <a:t>= </a:t>
            </a:r>
            <a:r>
              <a:rPr sz="2800" i="1" dirty="0"/>
              <a:t>mg</a:t>
            </a:r>
            <a:r>
              <a:rPr sz="2800" dirty="0"/>
              <a:t>Δ</a:t>
            </a:r>
            <a:r>
              <a:rPr sz="2800" i="1" dirty="0"/>
              <a:t>x.</a:t>
            </a:r>
          </a:p>
        </p:txBody>
      </p:sp>
      <p:sp>
        <p:nvSpPr>
          <p:cNvPr id="1050" name="Shape 1050"/>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Chapter 7: Summary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Shape 1052"/>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053" name="Shape 1053"/>
          <p:cNvSpPr>
            <a:spLocks noGrp="1"/>
          </p:cNvSpPr>
          <p:nvPr>
            <p:ph type="title"/>
          </p:nvPr>
        </p:nvSpPr>
        <p:spPr>
          <a:xfrm>
            <a:off x="0" y="1170432"/>
            <a:ext cx="9144000" cy="1015664"/>
          </a:xfrm>
          <a:prstGeom prst="rect">
            <a:avLst/>
          </a:prstGeom>
        </p:spPr>
        <p:txBody>
          <a:bodyPr lIns="0" tIns="0" rIns="0" bIns="0">
            <a:normAutofit/>
          </a:bodyPr>
          <a:lstStyle/>
          <a:p>
            <a:pPr lvl="0">
              <a:defRPr sz="1800" b="0">
                <a:solidFill>
                  <a:srgbClr val="000000"/>
                </a:solidFill>
              </a:defRPr>
            </a:pPr>
            <a:r>
              <a:rPr sz="3000" b="1">
                <a:solidFill>
                  <a:srgbClr val="004A8F"/>
                </a:solidFill>
              </a:rPr>
              <a:t>Concepts: Energy dissipation during interactions</a:t>
            </a:r>
          </a:p>
        </p:txBody>
      </p:sp>
      <p:sp>
        <p:nvSpPr>
          <p:cNvPr id="1054" name="Shape 1054"/>
          <p:cNvSpPr>
            <a:spLocks noGrp="1"/>
          </p:cNvSpPr>
          <p:nvPr>
            <p:ph type="body" idx="1"/>
          </p:nvPr>
        </p:nvSpPr>
        <p:spPr>
          <a:xfrm>
            <a:off x="365125" y="2199637"/>
            <a:ext cx="8229600" cy="4388013"/>
          </a:xfrm>
          <a:prstGeom prst="rect">
            <a:avLst/>
          </a:prstGeom>
        </p:spPr>
        <p:txBody>
          <a:bodyPr lIns="0" tIns="0" rIns="0" bIns="0">
            <a:normAutofit/>
          </a:bodyPr>
          <a:lstStyle/>
          <a:p>
            <a:pPr marL="293914" lvl="0" indent="-293914">
              <a:lnSpc>
                <a:spcPct val="90000"/>
              </a:lnSpc>
              <a:spcBef>
                <a:spcPts val="500"/>
              </a:spcBef>
              <a:defRPr sz="1800"/>
            </a:pPr>
            <a:r>
              <a:rPr sz="2400" dirty="0"/>
              <a:t>All energy can be divided into two fundamental classes: </a:t>
            </a:r>
          </a:p>
          <a:p>
            <a:pPr marL="751114" lvl="1" indent="-293914">
              <a:lnSpc>
                <a:spcPct val="90000"/>
              </a:lnSpc>
              <a:spcBef>
                <a:spcPts val="500"/>
              </a:spcBef>
              <a:defRPr sz="1800"/>
            </a:pPr>
            <a:r>
              <a:rPr sz="2400" dirty="0"/>
              <a:t>Energy associated with motion (kinetic energy) and </a:t>
            </a:r>
          </a:p>
          <a:p>
            <a:pPr marL="751114" lvl="1" indent="-293914">
              <a:lnSpc>
                <a:spcPct val="90000"/>
              </a:lnSpc>
              <a:spcBef>
                <a:spcPts val="500"/>
              </a:spcBef>
              <a:defRPr sz="1800"/>
            </a:pPr>
            <a:r>
              <a:rPr sz="2400" dirty="0"/>
              <a:t>Energy associated with the configuration of interacting objects (potential energy).</a:t>
            </a:r>
          </a:p>
          <a:p>
            <a:pPr marL="293914" lvl="0" indent="-293914">
              <a:lnSpc>
                <a:spcPct val="90000"/>
              </a:lnSpc>
              <a:spcBef>
                <a:spcPts val="500"/>
              </a:spcBef>
              <a:defRPr sz="1800"/>
            </a:pPr>
            <a:r>
              <a:rPr sz="2400" dirty="0"/>
              <a:t>Each class of energy comes in two forms: </a:t>
            </a:r>
            <a:r>
              <a:rPr sz="2400" i="1" dirty="0"/>
              <a:t>coherent</a:t>
            </a:r>
            <a:r>
              <a:rPr sz="2400" dirty="0"/>
              <a:t> and </a:t>
            </a:r>
            <a:r>
              <a:rPr sz="2400" i="1" dirty="0"/>
              <a:t>incoherent</a:t>
            </a:r>
            <a:r>
              <a:rPr sz="2400" dirty="0"/>
              <a:t>:</a:t>
            </a:r>
          </a:p>
          <a:p>
            <a:pPr marL="751114" lvl="1" indent="-293914">
              <a:lnSpc>
                <a:spcPct val="90000"/>
              </a:lnSpc>
              <a:spcBef>
                <a:spcPts val="500"/>
              </a:spcBef>
              <a:defRPr sz="1800"/>
            </a:pPr>
            <a:r>
              <a:rPr sz="2400" dirty="0"/>
              <a:t>Energy is </a:t>
            </a:r>
            <a:r>
              <a:rPr sz="2400" dirty="0">
                <a:solidFill>
                  <a:srgbClr val="FF0000"/>
                </a:solidFill>
              </a:rPr>
              <a:t>coherent</a:t>
            </a:r>
            <a:r>
              <a:rPr sz="2400" dirty="0"/>
              <a:t> if it involves ordered motion or configuration; it is </a:t>
            </a:r>
            <a:r>
              <a:rPr sz="2400" dirty="0">
                <a:solidFill>
                  <a:srgbClr val="FF0000"/>
                </a:solidFill>
              </a:rPr>
              <a:t>incoherent</a:t>
            </a:r>
            <a:r>
              <a:rPr sz="2400" dirty="0"/>
              <a:t> if it involves random motion or configuration. For example, the kinetic energy of a moving object is coherent because all of its atoms move in the same way, whereas the thermal energy of an object is incoherent because the atoms move randomly.</a:t>
            </a:r>
          </a:p>
        </p:txBody>
      </p:sp>
      <p:sp>
        <p:nvSpPr>
          <p:cNvPr id="1055" name="Shape 1055"/>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Chapter 7: Summary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Shape 1057"/>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058" name="Shape 1058"/>
          <p:cNvSpPr>
            <a:spLocks noGrp="1"/>
          </p:cNvSpPr>
          <p:nvPr>
            <p:ph type="title"/>
          </p:nvPr>
        </p:nvSpPr>
        <p:spPr>
          <a:xfrm>
            <a:off x="0" y="1170432"/>
            <a:ext cx="9144000" cy="1015664"/>
          </a:xfrm>
          <a:prstGeom prst="rect">
            <a:avLst/>
          </a:prstGeom>
        </p:spPr>
        <p:txBody>
          <a:bodyPr lIns="0" tIns="0" rIns="0" bIns="0">
            <a:normAutofit/>
          </a:bodyPr>
          <a:lstStyle/>
          <a:p>
            <a:pPr lvl="0">
              <a:defRPr sz="1800" b="0">
                <a:solidFill>
                  <a:srgbClr val="000000"/>
                </a:solidFill>
              </a:defRPr>
            </a:pPr>
            <a:r>
              <a:rPr sz="3000" b="1">
                <a:solidFill>
                  <a:srgbClr val="004A8F"/>
                </a:solidFill>
              </a:rPr>
              <a:t>Concepts: Energy dissipation during interactions</a:t>
            </a:r>
          </a:p>
        </p:txBody>
      </p:sp>
      <p:sp>
        <p:nvSpPr>
          <p:cNvPr id="1059" name="Shape 1059"/>
          <p:cNvSpPr>
            <a:spLocks noGrp="1"/>
          </p:cNvSpPr>
          <p:nvPr>
            <p:ph type="body" idx="1"/>
          </p:nvPr>
        </p:nvSpPr>
        <p:spPr>
          <a:xfrm>
            <a:off x="365125" y="2199637"/>
            <a:ext cx="8229600" cy="4388013"/>
          </a:xfrm>
          <a:prstGeom prst="rect">
            <a:avLst/>
          </a:prstGeom>
        </p:spPr>
        <p:txBody>
          <a:bodyPr lIns="0" tIns="0" rIns="0" bIns="0">
            <a:normAutofit/>
          </a:bodyPr>
          <a:lstStyle/>
          <a:p>
            <a:pPr lvl="0">
              <a:defRPr sz="1800"/>
            </a:pPr>
            <a:r>
              <a:rPr sz="2800" b="1" dirty="0"/>
              <a:t>Source energy </a:t>
            </a:r>
            <a:r>
              <a:rPr sz="2800" i="1" dirty="0"/>
              <a:t>E</a:t>
            </a:r>
            <a:r>
              <a:rPr sz="2800" baseline="-25000" dirty="0"/>
              <a:t>s</a:t>
            </a:r>
            <a:r>
              <a:rPr sz="2800" dirty="0"/>
              <a:t> is incoherent energy (such as chemical, nuclear, solar, and stored solar energy) used to produce other forms of energy.</a:t>
            </a:r>
          </a:p>
          <a:p>
            <a:pPr lvl="0">
              <a:defRPr sz="1800"/>
            </a:pPr>
            <a:r>
              <a:rPr sz="2800" b="1" dirty="0"/>
              <a:t>Dissipative interactions </a:t>
            </a:r>
            <a:r>
              <a:rPr sz="2800" dirty="0"/>
              <a:t>are irreversible interactions that involve changes in thermal energy.</a:t>
            </a:r>
          </a:p>
          <a:p>
            <a:pPr lvl="0">
              <a:defRPr sz="1800"/>
            </a:pPr>
            <a:r>
              <a:rPr sz="2800" b="1" dirty="0"/>
              <a:t>Nondissipative interactions </a:t>
            </a:r>
            <a:r>
              <a:rPr sz="2800" dirty="0"/>
              <a:t>are reversible interactions that convert kinetic energy to potential energy, and vice versa.</a:t>
            </a:r>
          </a:p>
        </p:txBody>
      </p:sp>
      <p:sp>
        <p:nvSpPr>
          <p:cNvPr id="1060" name="Shape 1060"/>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Chapter 7: Summary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Shape 1062"/>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1063" name="Shape 1063"/>
          <p:cNvSpPr>
            <a:spLocks noGrp="1"/>
          </p:cNvSpPr>
          <p:nvPr>
            <p:ph type="title"/>
          </p:nvPr>
        </p:nvSpPr>
        <p:spPr>
          <a:xfrm>
            <a:off x="0" y="1170432"/>
            <a:ext cx="9144000" cy="1015664"/>
          </a:xfrm>
          <a:prstGeom prst="rect">
            <a:avLst/>
          </a:prstGeom>
        </p:spPr>
        <p:txBody>
          <a:bodyPr lIns="0" tIns="0" rIns="0" bIns="0">
            <a:normAutofit/>
          </a:bodyPr>
          <a:lstStyle/>
          <a:p>
            <a:pPr lvl="0">
              <a:defRPr sz="1800" b="0">
                <a:solidFill>
                  <a:srgbClr val="000000"/>
                </a:solidFill>
              </a:defRPr>
            </a:pPr>
            <a:r>
              <a:rPr sz="3000" b="1">
                <a:solidFill>
                  <a:srgbClr val="AF2A42"/>
                </a:solidFill>
              </a:rPr>
              <a:t>Quantitative Tools: Energy dissipation during interactions</a:t>
            </a:r>
          </a:p>
        </p:txBody>
      </p:sp>
      <p:sp>
        <p:nvSpPr>
          <p:cNvPr id="1064" name="Shape 1064"/>
          <p:cNvSpPr>
            <a:spLocks noGrp="1"/>
          </p:cNvSpPr>
          <p:nvPr>
            <p:ph type="body" idx="1"/>
          </p:nvPr>
        </p:nvSpPr>
        <p:spPr>
          <a:xfrm>
            <a:off x="365125" y="2368295"/>
            <a:ext cx="8229600" cy="4233673"/>
          </a:xfrm>
          <a:prstGeom prst="rect">
            <a:avLst/>
          </a:prstGeom>
        </p:spPr>
        <p:txBody>
          <a:bodyPr lIns="0" tIns="0" rIns="0" bIns="0">
            <a:normAutofit/>
          </a:bodyPr>
          <a:lstStyle/>
          <a:p>
            <a:pPr marL="0" lvl="0" indent="0" algn="ctr">
              <a:buSzTx/>
              <a:buNone/>
              <a:defRPr sz="1800"/>
            </a:pPr>
            <a:r>
              <a:rPr sz="2800" i="1" dirty="0"/>
              <a:t>E</a:t>
            </a:r>
            <a:r>
              <a:rPr sz="2800" i="1" baseline="-25000" dirty="0"/>
              <a:t>mech</a:t>
            </a:r>
            <a:r>
              <a:rPr sz="2800" dirty="0"/>
              <a:t> = </a:t>
            </a:r>
            <a:r>
              <a:rPr sz="2800" i="1" dirty="0"/>
              <a:t>K</a:t>
            </a:r>
            <a:r>
              <a:rPr sz="2800" dirty="0"/>
              <a:t> + </a:t>
            </a:r>
            <a:r>
              <a:rPr sz="2800" i="1" dirty="0"/>
              <a:t>U.</a:t>
            </a:r>
            <a:endParaRPr sz="2800" i="1" baseline="-25000" dirty="0"/>
          </a:p>
          <a:p>
            <a:pPr lvl="0">
              <a:defRPr sz="1800"/>
            </a:pPr>
            <a:r>
              <a:rPr sz="2800" dirty="0"/>
              <a:t>During a </a:t>
            </a:r>
            <a:r>
              <a:rPr sz="2800" dirty="0">
                <a:solidFill>
                  <a:srgbClr val="FF0000"/>
                </a:solidFill>
              </a:rPr>
              <a:t>dissipative</a:t>
            </a:r>
            <a:r>
              <a:rPr sz="2800" dirty="0"/>
              <a:t> interaction, the sum of the changes in all forms of energy in a closed system is zero:</a:t>
            </a:r>
          </a:p>
          <a:p>
            <a:pPr marL="0" lvl="0" indent="0" algn="ctr">
              <a:buSzTx/>
              <a:buNone/>
              <a:defRPr sz="1800"/>
            </a:pPr>
            <a:r>
              <a:rPr lang="en-US" sz="3200" dirty="0"/>
              <a:t>∆</a:t>
            </a:r>
            <a:r>
              <a:rPr lang="en-US" sz="3200" i="1" dirty="0" err="1"/>
              <a:t>E</a:t>
            </a:r>
            <a:r>
              <a:rPr lang="en-US" sz="3200" i="1" baseline="-25000" dirty="0" err="1"/>
              <a:t>mech</a:t>
            </a:r>
            <a:r>
              <a:rPr lang="en-US" sz="3200" dirty="0"/>
              <a:t> </a:t>
            </a:r>
            <a:r>
              <a:rPr sz="3200" dirty="0" smtClean="0"/>
              <a:t>+</a:t>
            </a:r>
            <a:r>
              <a:rPr lang="en-US" sz="3200" dirty="0" smtClean="0"/>
              <a:t> </a:t>
            </a:r>
            <a:r>
              <a:rPr sz="3200" dirty="0" smtClean="0"/>
              <a:t>Δ</a:t>
            </a:r>
            <a:r>
              <a:rPr sz="3200" i="1" dirty="0" smtClean="0"/>
              <a:t>E</a:t>
            </a:r>
            <a:r>
              <a:rPr sz="3200" baseline="-25000" dirty="0" smtClean="0"/>
              <a:t>s</a:t>
            </a:r>
            <a:r>
              <a:rPr sz="3200" dirty="0" smtClean="0"/>
              <a:t> </a:t>
            </a:r>
            <a:r>
              <a:rPr sz="3200" dirty="0"/>
              <a:t>+ Δ</a:t>
            </a:r>
            <a:r>
              <a:rPr sz="3200" i="1" dirty="0"/>
              <a:t>E</a:t>
            </a:r>
            <a:r>
              <a:rPr sz="3200" baseline="-25000" dirty="0"/>
              <a:t>th</a:t>
            </a:r>
            <a:r>
              <a:rPr sz="3200" dirty="0"/>
              <a:t> = 0.</a:t>
            </a:r>
            <a:endParaRPr sz="2800" i="1" dirty="0"/>
          </a:p>
          <a:p>
            <a:pPr lvl="0">
              <a:defRPr sz="1800"/>
            </a:pPr>
            <a:r>
              <a:rPr sz="2800" dirty="0"/>
              <a:t>During a </a:t>
            </a:r>
            <a:r>
              <a:rPr sz="2800" dirty="0">
                <a:solidFill>
                  <a:srgbClr val="FF0000"/>
                </a:solidFill>
              </a:rPr>
              <a:t>nondissipative</a:t>
            </a:r>
            <a:r>
              <a:rPr sz="2800" dirty="0"/>
              <a:t> interaction, the mechanical energy of a closed system does not change:</a:t>
            </a:r>
          </a:p>
          <a:p>
            <a:pPr marL="0" lvl="0" indent="0" algn="ctr">
              <a:buSzTx/>
              <a:buNone/>
              <a:defRPr sz="1800"/>
            </a:pPr>
            <a:r>
              <a:rPr sz="2800" dirty="0"/>
              <a:t>∆</a:t>
            </a:r>
            <a:r>
              <a:rPr sz="2800" i="1" dirty="0"/>
              <a:t>E</a:t>
            </a:r>
            <a:r>
              <a:rPr sz="2800" i="1" baseline="-25000" dirty="0"/>
              <a:t>mech</a:t>
            </a:r>
            <a:r>
              <a:rPr sz="2800" dirty="0"/>
              <a:t> = Δ</a:t>
            </a:r>
            <a:r>
              <a:rPr sz="2800" i="1" dirty="0"/>
              <a:t>K</a:t>
            </a:r>
            <a:r>
              <a:rPr sz="2800" dirty="0"/>
              <a:t> + Δ</a:t>
            </a:r>
            <a:r>
              <a:rPr sz="2800" i="1" dirty="0"/>
              <a:t>U </a:t>
            </a:r>
            <a:r>
              <a:rPr sz="2800" dirty="0"/>
              <a:t>=</a:t>
            </a:r>
            <a:r>
              <a:rPr sz="2800" i="1" dirty="0"/>
              <a:t> </a:t>
            </a:r>
            <a:r>
              <a:rPr sz="2800" dirty="0"/>
              <a:t>0.</a:t>
            </a:r>
          </a:p>
        </p:txBody>
      </p:sp>
      <p:sp>
        <p:nvSpPr>
          <p:cNvPr id="1065" name="Shape 1065"/>
          <p:cNvSpPr/>
          <p:nvPr/>
        </p:nvSpPr>
        <p:spPr>
          <a:xfrm>
            <a:off x="0" y="323492"/>
            <a:ext cx="9144000" cy="510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700"/>
              </a:spcBef>
              <a:defRPr sz="3000" b="1">
                <a:solidFill>
                  <a:srgbClr val="FFFFFF"/>
                </a:solidFill>
              </a:defRPr>
            </a:lvl1pPr>
          </a:lstStyle>
          <a:p>
            <a:pPr lvl="0">
              <a:defRPr sz="1800" b="0">
                <a:solidFill>
                  <a:srgbClr val="000000"/>
                </a:solidFill>
              </a:defRPr>
            </a:pPr>
            <a:r>
              <a:rPr sz="3000" b="1">
                <a:solidFill>
                  <a:srgbClr val="FFFFFF"/>
                </a:solidFill>
              </a:rPr>
              <a:t>Chapter 7: Summary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294" name="Shape 294"/>
          <p:cNvSpPr>
            <a:spLocks noGrp="1"/>
          </p:cNvSpPr>
          <p:nvPr>
            <p:ph type="body" idx="1"/>
          </p:nvPr>
        </p:nvSpPr>
        <p:spPr>
          <a:xfrm>
            <a:off x="0" y="0"/>
            <a:ext cx="9144000" cy="1157760"/>
          </a:xfrm>
          <a:prstGeom prst="rect">
            <a:avLst/>
          </a:prstGeom>
        </p:spPr>
        <p:txBody>
          <a:bodyPr lIns="0" tIns="0" rIns="0" bIns="0" anchor="ctr">
            <a:normAutofit/>
          </a:bodyPr>
          <a:lstStyle>
            <a:lvl1pPr marL="0" indent="0">
              <a:spcBef>
                <a:spcPts val="700"/>
              </a:spcBef>
              <a:buSzTx/>
              <a:buNone/>
              <a:defRPr sz="3000" b="1">
                <a:solidFill>
                  <a:srgbClr val="FFFFFF"/>
                </a:solidFill>
                <a:latin typeface="Arial"/>
                <a:ea typeface="Arial"/>
                <a:cs typeface="Arial"/>
                <a:sym typeface="Arial"/>
              </a:defRPr>
            </a:lvl1pPr>
          </a:lstStyle>
          <a:p>
            <a:pPr lvl="0">
              <a:defRPr sz="1800" b="0">
                <a:solidFill>
                  <a:srgbClr val="000000"/>
                </a:solidFill>
              </a:defRPr>
            </a:pPr>
            <a:r>
              <a:rPr sz="3000" b="1">
                <a:solidFill>
                  <a:srgbClr val="FFFFFF"/>
                </a:solidFill>
              </a:rPr>
              <a:t>Section 7.1: The effects of interactions</a:t>
            </a:r>
          </a:p>
        </p:txBody>
      </p:sp>
      <p:sp>
        <p:nvSpPr>
          <p:cNvPr id="295" name="Shape 295"/>
          <p:cNvSpPr/>
          <p:nvPr/>
        </p:nvSpPr>
        <p:spPr>
          <a:xfrm>
            <a:off x="365125" y="1170432"/>
            <a:ext cx="8229600" cy="1107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3914" lvl="0" indent="-293914">
              <a:spcBef>
                <a:spcPts val="500"/>
              </a:spcBef>
              <a:buClr>
                <a:srgbClr val="004A8F"/>
              </a:buClr>
              <a:buSzPct val="100000"/>
              <a:buFont typeface="Arial"/>
              <a:buChar char="•"/>
              <a:defRPr sz="1800"/>
            </a:pPr>
            <a:r>
              <a:rPr sz="2400">
                <a:latin typeface="Times New Roman"/>
                <a:ea typeface="Times New Roman"/>
                <a:cs typeface="Times New Roman"/>
                <a:sym typeface="Times New Roman"/>
              </a:rPr>
              <a:t>The figure below shows that whenever two objects interact, their relative speeds have to change, and therefore the kinetic energy of the system must also change </a:t>
            </a:r>
            <a:r>
              <a:rPr sz="2400" i="1">
                <a:latin typeface="Times New Roman"/>
                <a:ea typeface="Times New Roman"/>
                <a:cs typeface="Times New Roman"/>
                <a:sym typeface="Times New Roman"/>
              </a:rPr>
              <a:t>during</a:t>
            </a:r>
            <a:r>
              <a:rPr sz="2400">
                <a:latin typeface="Times New Roman"/>
                <a:ea typeface="Times New Roman"/>
                <a:cs typeface="Times New Roman"/>
                <a:sym typeface="Times New Roman"/>
              </a:rPr>
              <a:t> the interaction.</a:t>
            </a:r>
          </a:p>
        </p:txBody>
      </p:sp>
      <p:pic>
        <p:nvPicPr>
          <p:cNvPr id="296" name="image12.jpeg" descr="07_04_Figure.jpg"/>
          <p:cNvPicPr/>
          <p:nvPr/>
        </p:nvPicPr>
        <p:blipFill>
          <a:blip r:embed="rId2">
            <a:extLst/>
          </a:blip>
          <a:srcRect b="3494"/>
          <a:stretch>
            <a:fillRect/>
          </a:stretch>
        </p:blipFill>
        <p:spPr>
          <a:xfrm>
            <a:off x="1076549" y="2447170"/>
            <a:ext cx="6990903" cy="4002121"/>
          </a:xfrm>
          <a:prstGeom prst="rect">
            <a:avLst/>
          </a:prstGeom>
          <a:ln w="12700">
            <a:miter lim="400000"/>
          </a:ln>
        </p:spPr>
      </p:pic>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p:nvPr/>
        </p:nvSpPr>
        <p:spPr>
          <a:xfrm>
            <a:off x="87312" y="6613525"/>
            <a:ext cx="539908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lvl1pPr>
          </a:lstStyle>
          <a:p>
            <a:pPr lvl="0">
              <a:defRPr sz="1800"/>
            </a:pPr>
            <a:r>
              <a:rPr sz="900"/>
              <a:t>© 2015 Pearson Education, Inc.</a:t>
            </a:r>
          </a:p>
        </p:txBody>
      </p:sp>
      <p:sp>
        <p:nvSpPr>
          <p:cNvPr id="305" name="Shape 305"/>
          <p:cNvSpPr>
            <a:spLocks noGrp="1"/>
          </p:cNvSpPr>
          <p:nvPr>
            <p:ph type="body" idx="1"/>
          </p:nvPr>
        </p:nvSpPr>
        <p:spPr>
          <a:xfrm>
            <a:off x="0" y="0"/>
            <a:ext cx="9144000" cy="1157760"/>
          </a:xfrm>
          <a:prstGeom prst="rect">
            <a:avLst/>
          </a:prstGeom>
        </p:spPr>
        <p:txBody>
          <a:bodyPr lIns="0" tIns="0" rIns="0" bIns="0">
            <a:normAutofit/>
          </a:bodyPr>
          <a:lstStyle/>
          <a:p>
            <a:pPr lvl="0">
              <a:defRPr sz="1800" b="0">
                <a:solidFill>
                  <a:srgbClr val="000000"/>
                </a:solidFill>
              </a:defRPr>
            </a:pPr>
            <a:r>
              <a:rPr sz="3000" b="1">
                <a:solidFill>
                  <a:srgbClr val="FFFFFF"/>
                </a:solidFill>
              </a:rPr>
              <a:t>Section 7.1: The effects of interactions</a:t>
            </a:r>
          </a:p>
        </p:txBody>
      </p:sp>
      <p:sp>
        <p:nvSpPr>
          <p:cNvPr id="306" name="Shape 306"/>
          <p:cNvSpPr/>
          <p:nvPr/>
        </p:nvSpPr>
        <p:spPr>
          <a:xfrm>
            <a:off x="365124" y="1170432"/>
            <a:ext cx="5575039" cy="50985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3914" lvl="0" indent="-293914">
              <a:spcBef>
                <a:spcPts val="500"/>
              </a:spcBef>
              <a:buClr>
                <a:srgbClr val="004A8F"/>
              </a:buClr>
              <a:buSzPct val="100000"/>
              <a:buFont typeface="Arial"/>
              <a:buChar char="•"/>
              <a:defRPr sz="1800"/>
            </a:pPr>
            <a:r>
              <a:rPr sz="2400">
                <a:latin typeface="Times New Roman"/>
                <a:ea typeface="Times New Roman"/>
                <a:cs typeface="Times New Roman"/>
                <a:sym typeface="Times New Roman"/>
              </a:rPr>
              <a:t>So, does the system violate energy conservation during the interaction?</a:t>
            </a:r>
            <a:endParaRPr sz="2800">
              <a:latin typeface="Times New Roman"/>
              <a:ea typeface="Times New Roman"/>
              <a:cs typeface="Times New Roman"/>
              <a:sym typeface="Times New Roman"/>
            </a:endParaRPr>
          </a:p>
          <a:p>
            <a:pPr marL="751114" lvl="1" indent="-293914">
              <a:spcBef>
                <a:spcPts val="500"/>
              </a:spcBef>
              <a:buClr>
                <a:srgbClr val="004A8F"/>
              </a:buClr>
              <a:buSzPct val="100000"/>
              <a:buFont typeface="Arial"/>
              <a:buChar char="•"/>
              <a:defRPr sz="1800"/>
            </a:pPr>
            <a:r>
              <a:rPr sz="2400">
                <a:latin typeface="Times New Roman"/>
                <a:ea typeface="Times New Roman"/>
                <a:cs typeface="Times New Roman"/>
                <a:sym typeface="Times New Roman"/>
              </a:rPr>
              <a:t>No: The kinetic energy “missing” during the interaction has merely been temporarily converted to internal energy. </a:t>
            </a:r>
            <a:endParaRPr sz="2800">
              <a:latin typeface="Times New Roman"/>
              <a:ea typeface="Times New Roman"/>
              <a:cs typeface="Times New Roman"/>
              <a:sym typeface="Times New Roman"/>
            </a:endParaRPr>
          </a:p>
          <a:p>
            <a:pPr marL="751114" lvl="1" indent="-293914">
              <a:spcBef>
                <a:spcPts val="500"/>
              </a:spcBef>
              <a:buClr>
                <a:srgbClr val="004A8F"/>
              </a:buClr>
              <a:buSzPct val="100000"/>
              <a:buFont typeface="Arial"/>
              <a:buChar char="•"/>
              <a:defRPr sz="1800"/>
            </a:pPr>
            <a:r>
              <a:rPr sz="2400">
                <a:latin typeface="Times New Roman"/>
                <a:ea typeface="Times New Roman"/>
                <a:cs typeface="Times New Roman"/>
                <a:sym typeface="Times New Roman"/>
              </a:rPr>
              <a:t>As seen in the figure, the kinetic energy of the bouncing ball goes into changing the shape of the ball during the interaction with the wall.</a:t>
            </a:r>
            <a:endParaRPr sz="2800">
              <a:latin typeface="Times New Roman"/>
              <a:ea typeface="Times New Roman"/>
              <a:cs typeface="Times New Roman"/>
              <a:sym typeface="Times New Roman"/>
            </a:endParaRPr>
          </a:p>
          <a:p>
            <a:pPr marL="751114" lvl="1" indent="-293914">
              <a:spcBef>
                <a:spcPts val="500"/>
              </a:spcBef>
              <a:buClr>
                <a:srgbClr val="004A8F"/>
              </a:buClr>
              <a:buSzPct val="100000"/>
              <a:buFont typeface="Arial"/>
              <a:buChar char="•"/>
              <a:defRPr sz="1800"/>
            </a:pPr>
            <a:r>
              <a:rPr sz="2400">
                <a:latin typeface="Times New Roman"/>
                <a:ea typeface="Times New Roman"/>
                <a:cs typeface="Times New Roman"/>
                <a:sym typeface="Times New Roman"/>
              </a:rPr>
              <a:t>As the ball regains its original shape, the kinetic energy that was converted to internal energy reappears as kinetic energy after the collision.</a:t>
            </a:r>
          </a:p>
        </p:txBody>
      </p:sp>
      <p:pic>
        <p:nvPicPr>
          <p:cNvPr id="307" name="image13.jpeg" descr="07_05_Figure.jpg"/>
          <p:cNvPicPr/>
          <p:nvPr/>
        </p:nvPicPr>
        <p:blipFill>
          <a:blip r:embed="rId2">
            <a:extLst/>
          </a:blip>
          <a:srcRect b="2768"/>
          <a:stretch>
            <a:fillRect/>
          </a:stretch>
        </p:blipFill>
        <p:spPr>
          <a:xfrm>
            <a:off x="6072199" y="1340099"/>
            <a:ext cx="2923945" cy="3740272"/>
          </a:xfrm>
          <a:prstGeom prst="rect">
            <a:avLst/>
          </a:prstGeom>
          <a:ln w="12700">
            <a:miter lim="400000"/>
          </a:ln>
        </p:spPr>
      </p:pic>
    </p:spTree>
  </p:cSld>
  <p:clrMapOvr>
    <a:masterClrMapping/>
  </p:clrMapOvr>
  <p:transition xmlns:p14="http://schemas.microsoft.com/office/powerpoint/2010/mai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tx1"/>
          </a:solidFill>
          <a:prstDash val="solid"/>
          <a:bevel/>
          <a:tailEnd type="stealth" w="lg" len="lg"/>
        </a:ln>
        <a:effectLst/>
      </a:spPr>
      <a:body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938</TotalTime>
  <Words>4766</Words>
  <Application>Microsoft Macintosh PowerPoint</Application>
  <PresentationFormat>On-screen Show (4:3)</PresentationFormat>
  <Paragraphs>419</Paragraphs>
  <Slides>79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Default</vt:lpstr>
      <vt:lpstr>Microsoft Equation</vt:lpstr>
      <vt:lpstr>Chapter 7 Interactions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7.2 Launch</vt:lpstr>
      <vt:lpstr>Exercise 7.2 Launch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7.3 Converting energy</vt:lpstr>
      <vt:lpstr>Exercise 7.3 Converting energy (cont.)</vt:lpstr>
      <vt:lpstr>Exercise 7.3 Converting energy (cont.)</vt:lpstr>
      <vt:lpstr>Exercise 7.3 Converting energy (cont.)</vt:lpstr>
      <vt:lpstr>Exercise 7.3 Converting energy (cont.)</vt:lpstr>
      <vt:lpstr>Coherent versus incoherent energy</vt:lpstr>
      <vt:lpstr>Coherent versus incoherent energy (cont.)</vt:lpstr>
      <vt:lpstr>Coherent versus incoherent energy (cont.)</vt:lpstr>
      <vt:lpstr>Coherent versus incoherent energy (cont.)</vt:lpstr>
      <vt:lpstr>Coherent versus incoherent energy (cont.)</vt:lpstr>
      <vt:lpstr>Coherent versus incoherent energy (cont.)</vt:lpstr>
      <vt:lpstr>PowerPoint Presentation</vt:lpstr>
      <vt:lpstr>PowerPoint Presentation</vt:lpstr>
      <vt:lpstr>PowerPoint Presentation</vt:lpstr>
      <vt:lpstr>PowerPoint Presentation</vt:lpstr>
      <vt:lpstr>PowerPoint Presentation</vt:lpstr>
      <vt:lpstr>Brief overview of the four fundamental interactions</vt:lpstr>
      <vt:lpstr>Brief overview of the four fundamental interactions</vt:lpstr>
      <vt:lpstr>Brief overview of the four fundamental interactions</vt:lpstr>
      <vt:lpstr>Brief overview of the four fundamental interactions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7 Interactions</vt:lpstr>
      <vt:lpstr>PowerPoint Presentation</vt:lpstr>
      <vt:lpstr>PowerPoint Presentation</vt:lpstr>
      <vt:lpstr>PowerPoint Presentation</vt:lpstr>
      <vt:lpstr>Example 7.5 Path independence of gravitational potential energy</vt:lpstr>
      <vt:lpstr>Example 7.5 Path independence of gravitational potential energy</vt:lpstr>
      <vt:lpstr>Example 7.5 Path independence of gravitational potential energy</vt:lpstr>
      <vt:lpstr>Example 7.5 Path independence of gravitational potential energy</vt:lpstr>
      <vt:lpstr>PowerPoint Presentation</vt:lpstr>
      <vt:lpstr>PowerPoint Presentation</vt:lpstr>
      <vt:lpstr>PowerPoint Presentation</vt:lpstr>
      <vt:lpstr>PowerPoint Presentation</vt:lpstr>
      <vt:lpstr>PowerPoint Presentation</vt:lpstr>
      <vt:lpstr>Concepts: The basics of interactions</vt:lpstr>
      <vt:lpstr>The basics of interactions</vt:lpstr>
      <vt:lpstr>Concepts: The basics of interactions</vt:lpstr>
      <vt:lpstr>Quantitative Tools: The basics of interactions</vt:lpstr>
      <vt:lpstr>Concepts: Potential energy</vt:lpstr>
      <vt:lpstr>Concepts: Potential energy</vt:lpstr>
      <vt:lpstr>Quantitative Tools: Potential energy</vt:lpstr>
      <vt:lpstr>Concepts: Energy dissipation during interactions</vt:lpstr>
      <vt:lpstr>Concepts: Energy dissipation during interactions</vt:lpstr>
      <vt:lpstr>Quantitative Tools: Energy dissipation during interactions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Interactions</dc:title>
  <cp:lastModifiedBy>Seth Fraden</cp:lastModifiedBy>
  <cp:revision>27</cp:revision>
  <dcterms:modified xsi:type="dcterms:W3CDTF">2015-10-12T19:35:03Z</dcterms:modified>
</cp:coreProperties>
</file>